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</p:sldMasterIdLst>
  <p:notesMasterIdLst>
    <p:notesMasterId r:id="rId57"/>
  </p:notesMasterIdLst>
  <p:sldIdLst>
    <p:sldId id="348" r:id="rId2"/>
    <p:sldId id="426" r:id="rId3"/>
    <p:sldId id="387" r:id="rId4"/>
    <p:sldId id="422" r:id="rId5"/>
    <p:sldId id="449" r:id="rId6"/>
    <p:sldId id="484" r:id="rId7"/>
    <p:sldId id="485" r:id="rId8"/>
    <p:sldId id="486" r:id="rId9"/>
    <p:sldId id="487" r:id="rId10"/>
    <p:sldId id="530" r:id="rId11"/>
    <p:sldId id="531" r:id="rId12"/>
    <p:sldId id="488" r:id="rId13"/>
    <p:sldId id="489" r:id="rId14"/>
    <p:sldId id="490" r:id="rId15"/>
    <p:sldId id="491" r:id="rId16"/>
    <p:sldId id="492" r:id="rId17"/>
    <p:sldId id="493" r:id="rId18"/>
    <p:sldId id="494" r:id="rId19"/>
    <p:sldId id="496" r:id="rId20"/>
    <p:sldId id="497" r:id="rId21"/>
    <p:sldId id="498" r:id="rId22"/>
    <p:sldId id="499" r:id="rId23"/>
    <p:sldId id="500" r:id="rId24"/>
    <p:sldId id="501" r:id="rId25"/>
    <p:sldId id="506" r:id="rId26"/>
    <p:sldId id="532" r:id="rId27"/>
    <p:sldId id="502" r:id="rId28"/>
    <p:sldId id="505" r:id="rId29"/>
    <p:sldId id="529" r:id="rId30"/>
    <p:sldId id="503" r:id="rId31"/>
    <p:sldId id="504" r:id="rId32"/>
    <p:sldId id="507" r:id="rId33"/>
    <p:sldId id="508" r:id="rId34"/>
    <p:sldId id="509" r:id="rId35"/>
    <p:sldId id="510" r:id="rId36"/>
    <p:sldId id="511" r:id="rId37"/>
    <p:sldId id="512" r:id="rId38"/>
    <p:sldId id="513" r:id="rId39"/>
    <p:sldId id="514" r:id="rId40"/>
    <p:sldId id="515" r:id="rId41"/>
    <p:sldId id="516" r:id="rId42"/>
    <p:sldId id="517" r:id="rId43"/>
    <p:sldId id="518" r:id="rId44"/>
    <p:sldId id="519" r:id="rId45"/>
    <p:sldId id="520" r:id="rId46"/>
    <p:sldId id="521" r:id="rId47"/>
    <p:sldId id="522" r:id="rId48"/>
    <p:sldId id="523" r:id="rId49"/>
    <p:sldId id="480" r:id="rId50"/>
    <p:sldId id="524" r:id="rId51"/>
    <p:sldId id="525" r:id="rId52"/>
    <p:sldId id="526" r:id="rId53"/>
    <p:sldId id="527" r:id="rId54"/>
    <p:sldId id="528" r:id="rId55"/>
    <p:sldId id="483" r:id="rId56"/>
  </p:sldIdLst>
  <p:sldSz cx="9144000" cy="5143500" type="screen16x9"/>
  <p:notesSz cx="6858000" cy="9144000"/>
  <p:embeddedFontLst>
    <p:embeddedFont>
      <p:font typeface="Baloo 2" pitchFamily="2" charset="0"/>
      <p:regular r:id="rId58"/>
      <p:bold r:id="rId59"/>
    </p:embeddedFont>
    <p:embeddedFont>
      <p:font typeface="El Messiri" pitchFamily="2" charset="-78"/>
      <p:regular r:id="rId60"/>
      <p:bold r:id="rId61"/>
    </p:embeddedFont>
    <p:embeddedFont>
      <p:font typeface="JetBrains Mono ExtraBold" panose="02000009000000000000" pitchFamily="49" charset="0"/>
      <p:bold r:id="rId62"/>
      <p:italic r:id="rId63"/>
      <p:boldItalic r:id="rId64"/>
    </p:embeddedFont>
    <p:embeddedFont>
      <p:font typeface="Nunito" pitchFamily="2" charset="0"/>
      <p:regular r:id="rId65"/>
      <p:bold r:id="rId66"/>
      <p:italic r:id="rId67"/>
      <p:boldItalic r:id="rId68"/>
    </p:embeddedFont>
    <p:embeddedFont>
      <p:font typeface="Roboto Condensed Light" panose="020F0302020204030204" pitchFamily="34" charset="0"/>
      <p:regular r:id="rId69"/>
      <p: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Знакомство с устройством ПК" id="{695318F7-FC54-48CD-A8B7-52EFBB75843D}">
          <p14:sldIdLst>
            <p14:sldId id="348"/>
            <p14:sldId id="426"/>
            <p14:sldId id="387"/>
            <p14:sldId id="422"/>
            <p14:sldId id="449"/>
            <p14:sldId id="484"/>
            <p14:sldId id="485"/>
            <p14:sldId id="486"/>
            <p14:sldId id="487"/>
            <p14:sldId id="530"/>
            <p14:sldId id="531"/>
            <p14:sldId id="488"/>
            <p14:sldId id="489"/>
            <p14:sldId id="490"/>
            <p14:sldId id="491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6"/>
            <p14:sldId id="532"/>
            <p14:sldId id="502"/>
            <p14:sldId id="505"/>
            <p14:sldId id="529"/>
            <p14:sldId id="503"/>
            <p14:sldId id="504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480"/>
            <p14:sldId id="524"/>
            <p14:sldId id="525"/>
            <p14:sldId id="526"/>
            <p14:sldId id="527"/>
            <p14:sldId id="528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3B30"/>
    <a:srgbClr val="FF5946"/>
    <a:srgbClr val="8E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AE0214-66B5-43A9-B8E5-AB9CC09A364C}">
  <a:tblStyle styleId="{26AE0214-66B5-43A9-B8E5-AB9CC09A36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2AAF19-D3DB-4031-B836-34376C63EDDC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 autoAdjust="0"/>
    <p:restoredTop sz="93874"/>
  </p:normalViewPr>
  <p:slideViewPr>
    <p:cSldViewPr snapToGrid="0">
      <p:cViewPr>
        <p:scale>
          <a:sx n="155" d="100"/>
          <a:sy n="155" d="100"/>
        </p:scale>
        <p:origin x="800" y="-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ed143d5643_2_1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ed143d5643_2_1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87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81" name="Google Shape;281;p3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3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3" name="Google Shape;283;p37"/>
          <p:cNvGrpSpPr/>
          <p:nvPr/>
        </p:nvGrpSpPr>
        <p:grpSpPr>
          <a:xfrm flipH="1">
            <a:off x="7254218" y="2021295"/>
            <a:ext cx="1259755" cy="3123261"/>
            <a:chOff x="2330682" y="1468700"/>
            <a:chExt cx="824447" cy="2044019"/>
          </a:xfrm>
        </p:grpSpPr>
        <p:sp>
          <p:nvSpPr>
            <p:cNvPr id="284" name="Google Shape;284;p3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9" name="Google Shape;289;p3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-517325" y="1618328"/>
            <a:ext cx="2760300" cy="27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93" name="Google Shape;293;p3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5" name="Google Shape;295;p38"/>
          <p:cNvGrpSpPr/>
          <p:nvPr/>
        </p:nvGrpSpPr>
        <p:grpSpPr>
          <a:xfrm flipH="1">
            <a:off x="244674" y="1853382"/>
            <a:ext cx="1628002" cy="3290198"/>
            <a:chOff x="6795049" y="1179275"/>
            <a:chExt cx="916719" cy="1852694"/>
          </a:xfrm>
        </p:grpSpPr>
        <p:sp>
          <p:nvSpPr>
            <p:cNvPr id="296" name="Google Shape;296;p3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1" name="Google Shape;301;p3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9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304" name="Google Shape;304;p3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3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6" name="Google Shape;306;p39"/>
          <p:cNvGrpSpPr/>
          <p:nvPr/>
        </p:nvGrpSpPr>
        <p:grpSpPr>
          <a:xfrm>
            <a:off x="7146121" y="2125283"/>
            <a:ext cx="1150439" cy="3018223"/>
            <a:chOff x="7005588" y="1179275"/>
            <a:chExt cx="706180" cy="1852694"/>
          </a:xfrm>
        </p:grpSpPr>
        <p:sp>
          <p:nvSpPr>
            <p:cNvPr id="307" name="Google Shape;307;p3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"/>
          </p:nvPr>
        </p:nvSpPr>
        <p:spPr>
          <a:xfrm>
            <a:off x="713225" y="1072200"/>
            <a:ext cx="77175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latin typeface="Nunito" pitchFamily="2" charset="-5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208" name="Google Shape;208;p2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033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3225" y="1085200"/>
            <a:ext cx="77175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>
                <a:latin typeface="Nunito" pitchFamily="2" charset="-52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208675" y="43994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351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23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" name="Google Shape;166;p23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67" name="Google Shape;167;p2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8" name="Google Shape;168;p2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9" name="Google Shape;169;p23"/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70" name="Google Shape;170;p23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6460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2"/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22"/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157" name="Google Shape;157;p22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6336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766350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766350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Nunito" pitchFamily="2" charset="-5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" name="Google Shape;93;p15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94" name="Google Shape;94;p15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15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96" name="Google Shape;96;p15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6462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83" r:id="rId2"/>
    <p:sldLayoutId id="2147483684" r:id="rId3"/>
    <p:sldLayoutId id="2147483685" r:id="rId4"/>
    <p:sldLayoutId id="2147483694" r:id="rId5"/>
    <p:sldLayoutId id="2147483696" r:id="rId6"/>
    <p:sldLayoutId id="2147483697" r:id="rId7"/>
    <p:sldLayoutId id="2147483698" r:id="rId8"/>
    <p:sldLayoutId id="214748370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unito" pitchFamily="2" charset="-52"/>
          <a:ea typeface="Nunito" pitchFamily="2" charset="-52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235916C-E812-A019-7A2C-4A349A9D45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34" name="Google Shape;834;p53"/>
          <p:cNvSpPr txBox="1">
            <a:spLocks noGrp="1"/>
          </p:cNvSpPr>
          <p:nvPr>
            <p:ph type="title"/>
          </p:nvPr>
        </p:nvSpPr>
        <p:spPr>
          <a:xfrm>
            <a:off x="766349" y="2181535"/>
            <a:ext cx="4979761" cy="1805925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/>
              <a:t>ООП </a:t>
            </a:r>
            <a:r>
              <a:rPr lang="en-US" sz="5000" dirty="0"/>
              <a:t>(</a:t>
            </a:r>
            <a:r>
              <a:rPr lang="ru-RU" sz="5000" dirty="0"/>
              <a:t>часть 1)</a:t>
            </a:r>
            <a:endParaRPr sz="5000" dirty="0"/>
          </a:p>
        </p:txBody>
      </p:sp>
      <p:sp>
        <p:nvSpPr>
          <p:cNvPr id="836" name="Google Shape;836;p53"/>
          <p:cNvSpPr txBox="1">
            <a:spLocks noGrp="1"/>
          </p:cNvSpPr>
          <p:nvPr>
            <p:ph type="title" idx="2"/>
          </p:nvPr>
        </p:nvSpPr>
        <p:spPr>
          <a:xfrm>
            <a:off x="3932443" y="697589"/>
            <a:ext cx="1434176" cy="12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A73B30"/>
                </a:solidFill>
              </a:rPr>
              <a:t>10</a:t>
            </a:r>
            <a:endParaRPr dirty="0">
              <a:solidFill>
                <a:srgbClr val="A73B30"/>
              </a:solidFill>
            </a:endParaRPr>
          </a:p>
        </p:txBody>
      </p:sp>
      <p:sp>
        <p:nvSpPr>
          <p:cNvPr id="2" name="Google Shape;598;p48">
            <a:extLst>
              <a:ext uri="{FF2B5EF4-FFF2-40B4-BE49-F238E27FC236}">
                <a16:creationId xmlns:a16="http://schemas.microsoft.com/office/drawing/2014/main" id="{CFA24C70-824D-DDC1-71DB-F62AA55B9B6E}"/>
              </a:ext>
            </a:extLst>
          </p:cNvPr>
          <p:cNvSpPr/>
          <p:nvPr/>
        </p:nvSpPr>
        <p:spPr>
          <a:xfrm>
            <a:off x="6746615" y="1444228"/>
            <a:ext cx="1785510" cy="1992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oogle Shape;601;p48">
            <a:extLst>
              <a:ext uri="{FF2B5EF4-FFF2-40B4-BE49-F238E27FC236}">
                <a16:creationId xmlns:a16="http://schemas.microsoft.com/office/drawing/2014/main" id="{32D54735-BE3B-E7DD-B800-8CE1318CE573}"/>
              </a:ext>
            </a:extLst>
          </p:cNvPr>
          <p:cNvGrpSpPr/>
          <p:nvPr/>
        </p:nvGrpSpPr>
        <p:grpSpPr>
          <a:xfrm>
            <a:off x="5367528" y="1655064"/>
            <a:ext cx="2454384" cy="2731405"/>
            <a:chOff x="5031649" y="1772374"/>
            <a:chExt cx="2774067" cy="2766571"/>
          </a:xfrm>
        </p:grpSpPr>
        <p:sp>
          <p:nvSpPr>
            <p:cNvPr id="4" name="Google Shape;602;p48">
              <a:extLst>
                <a:ext uri="{FF2B5EF4-FFF2-40B4-BE49-F238E27FC236}">
                  <a16:creationId xmlns:a16="http://schemas.microsoft.com/office/drawing/2014/main" id="{A8587CFD-0C7E-43D2-EBCC-E10DE80FD4D6}"/>
                </a:ext>
              </a:extLst>
            </p:cNvPr>
            <p:cNvSpPr/>
            <p:nvPr/>
          </p:nvSpPr>
          <p:spPr>
            <a:xfrm>
              <a:off x="5031649" y="1772374"/>
              <a:ext cx="2233634" cy="1572151"/>
            </a:xfrm>
            <a:custGeom>
              <a:avLst/>
              <a:gdLst/>
              <a:ahLst/>
              <a:cxnLst/>
              <a:rect l="l" t="t" r="r" b="b"/>
              <a:pathLst>
                <a:path w="169955" h="100473" extrusionOk="0">
                  <a:moveTo>
                    <a:pt x="0" y="1"/>
                  </a:moveTo>
                  <a:lnTo>
                    <a:pt x="0" y="100472"/>
                  </a:lnTo>
                  <a:lnTo>
                    <a:pt x="169955" y="100472"/>
                  </a:lnTo>
                  <a:lnTo>
                    <a:pt x="16995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03;p48">
              <a:extLst>
                <a:ext uri="{FF2B5EF4-FFF2-40B4-BE49-F238E27FC236}">
                  <a16:creationId xmlns:a16="http://schemas.microsoft.com/office/drawing/2014/main" id="{82320072-08D3-2083-31B3-FAD3C7A764D4}"/>
                </a:ext>
              </a:extLst>
            </p:cNvPr>
            <p:cNvSpPr/>
            <p:nvPr/>
          </p:nvSpPr>
          <p:spPr>
            <a:xfrm>
              <a:off x="6034927" y="3014720"/>
              <a:ext cx="43867" cy="43344"/>
            </a:xfrm>
            <a:custGeom>
              <a:avLst/>
              <a:gdLst/>
              <a:ahLst/>
              <a:cxnLst/>
              <a:rect l="l" t="t" r="r" b="b"/>
              <a:pathLst>
                <a:path w="2803" h="2770" fill="none" extrusionOk="0">
                  <a:moveTo>
                    <a:pt x="2802" y="1368"/>
                  </a:moveTo>
                  <a:cubicBezTo>
                    <a:pt x="2802" y="2169"/>
                    <a:pt x="2169" y="2769"/>
                    <a:pt x="1401" y="2769"/>
                  </a:cubicBezTo>
                  <a:cubicBezTo>
                    <a:pt x="634" y="2769"/>
                    <a:pt x="0" y="2169"/>
                    <a:pt x="0" y="1368"/>
                  </a:cubicBezTo>
                  <a:cubicBezTo>
                    <a:pt x="0" y="601"/>
                    <a:pt x="634" y="1"/>
                    <a:pt x="1401" y="1"/>
                  </a:cubicBezTo>
                  <a:cubicBezTo>
                    <a:pt x="2169" y="1"/>
                    <a:pt x="2802" y="601"/>
                    <a:pt x="2802" y="136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604;p48">
              <a:extLst>
                <a:ext uri="{FF2B5EF4-FFF2-40B4-BE49-F238E27FC236}">
                  <a16:creationId xmlns:a16="http://schemas.microsoft.com/office/drawing/2014/main" id="{337B46F6-C0B0-1D5A-1E51-0D9A91FAA801}"/>
                </a:ext>
              </a:extLst>
            </p:cNvPr>
            <p:cNvSpPr/>
            <p:nvPr/>
          </p:nvSpPr>
          <p:spPr>
            <a:xfrm>
              <a:off x="6034927" y="3178624"/>
              <a:ext cx="43867" cy="43344"/>
            </a:xfrm>
            <a:custGeom>
              <a:avLst/>
              <a:gdLst/>
              <a:ahLst/>
              <a:cxnLst/>
              <a:rect l="l" t="t" r="r" b="b"/>
              <a:pathLst>
                <a:path w="2803" h="2770" fill="none" extrusionOk="0">
                  <a:moveTo>
                    <a:pt x="2802" y="1368"/>
                  </a:moveTo>
                  <a:cubicBezTo>
                    <a:pt x="2802" y="2169"/>
                    <a:pt x="2169" y="2769"/>
                    <a:pt x="1401" y="2769"/>
                  </a:cubicBezTo>
                  <a:cubicBezTo>
                    <a:pt x="634" y="2769"/>
                    <a:pt x="0" y="2169"/>
                    <a:pt x="0" y="1368"/>
                  </a:cubicBezTo>
                  <a:cubicBezTo>
                    <a:pt x="0" y="601"/>
                    <a:pt x="634" y="1"/>
                    <a:pt x="1401" y="1"/>
                  </a:cubicBezTo>
                  <a:cubicBezTo>
                    <a:pt x="2169" y="1"/>
                    <a:pt x="2802" y="601"/>
                    <a:pt x="2802" y="136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605;p48">
              <a:extLst>
                <a:ext uri="{FF2B5EF4-FFF2-40B4-BE49-F238E27FC236}">
                  <a16:creationId xmlns:a16="http://schemas.microsoft.com/office/drawing/2014/main" id="{5578893A-8321-3051-24DA-070E6C06DE5F}"/>
                </a:ext>
              </a:extLst>
            </p:cNvPr>
            <p:cNvSpPr/>
            <p:nvPr/>
          </p:nvSpPr>
          <p:spPr>
            <a:xfrm>
              <a:off x="5164760" y="2355439"/>
              <a:ext cx="646298" cy="491691"/>
            </a:xfrm>
            <a:custGeom>
              <a:avLst/>
              <a:gdLst/>
              <a:ahLst/>
              <a:cxnLst/>
              <a:rect l="l" t="t" r="r" b="b"/>
              <a:pathLst>
                <a:path w="41297" h="31423" extrusionOk="0">
                  <a:moveTo>
                    <a:pt x="0" y="1"/>
                  </a:moveTo>
                  <a:lnTo>
                    <a:pt x="0" y="31423"/>
                  </a:lnTo>
                  <a:lnTo>
                    <a:pt x="41296" y="31423"/>
                  </a:lnTo>
                  <a:lnTo>
                    <a:pt x="41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606;p48">
              <a:extLst>
                <a:ext uri="{FF2B5EF4-FFF2-40B4-BE49-F238E27FC236}">
                  <a16:creationId xmlns:a16="http://schemas.microsoft.com/office/drawing/2014/main" id="{1633C8E5-B424-72B0-684A-E4C2D8828CDE}"/>
                </a:ext>
              </a:extLst>
            </p:cNvPr>
            <p:cNvSpPr/>
            <p:nvPr/>
          </p:nvSpPr>
          <p:spPr>
            <a:xfrm>
              <a:off x="5164760" y="2355439"/>
              <a:ext cx="646298" cy="491691"/>
            </a:xfrm>
            <a:custGeom>
              <a:avLst/>
              <a:gdLst/>
              <a:ahLst/>
              <a:cxnLst/>
              <a:rect l="l" t="t" r="r" b="b"/>
              <a:pathLst>
                <a:path w="41297" h="31423" fill="none" extrusionOk="0">
                  <a:moveTo>
                    <a:pt x="0" y="1"/>
                  </a:moveTo>
                  <a:lnTo>
                    <a:pt x="41296" y="1"/>
                  </a:lnTo>
                  <a:lnTo>
                    <a:pt x="41296" y="31423"/>
                  </a:lnTo>
                  <a:lnTo>
                    <a:pt x="0" y="3142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07;p48">
              <a:extLst>
                <a:ext uri="{FF2B5EF4-FFF2-40B4-BE49-F238E27FC236}">
                  <a16:creationId xmlns:a16="http://schemas.microsoft.com/office/drawing/2014/main" id="{5733E2DE-BB9B-2815-293E-3592CF265995}"/>
                </a:ext>
              </a:extLst>
            </p:cNvPr>
            <p:cNvSpPr/>
            <p:nvPr/>
          </p:nvSpPr>
          <p:spPr>
            <a:xfrm>
              <a:off x="5104199" y="2309510"/>
              <a:ext cx="767413" cy="583558"/>
            </a:xfrm>
            <a:custGeom>
              <a:avLst/>
              <a:gdLst/>
              <a:ahLst/>
              <a:cxnLst/>
              <a:rect l="l" t="t" r="r" b="b"/>
              <a:pathLst>
                <a:path w="49036" h="37294" fill="none" extrusionOk="0">
                  <a:moveTo>
                    <a:pt x="1" y="0"/>
                  </a:moveTo>
                  <a:lnTo>
                    <a:pt x="49036" y="0"/>
                  </a:lnTo>
                  <a:lnTo>
                    <a:pt x="49036" y="37293"/>
                  </a:lnTo>
                  <a:lnTo>
                    <a:pt x="1" y="3729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608;p48">
              <a:extLst>
                <a:ext uri="{FF2B5EF4-FFF2-40B4-BE49-F238E27FC236}">
                  <a16:creationId xmlns:a16="http://schemas.microsoft.com/office/drawing/2014/main" id="{461E8838-BA78-B1FB-69B5-09AE6962B83C}"/>
                </a:ext>
              </a:extLst>
            </p:cNvPr>
            <p:cNvSpPr/>
            <p:nvPr/>
          </p:nvSpPr>
          <p:spPr>
            <a:xfrm>
              <a:off x="5120135" y="1853264"/>
              <a:ext cx="2056593" cy="331993"/>
            </a:xfrm>
            <a:custGeom>
              <a:avLst/>
              <a:gdLst/>
              <a:ahLst/>
              <a:cxnLst/>
              <a:rect l="l" t="t" r="r" b="b"/>
              <a:pathLst>
                <a:path w="160015" h="21217" extrusionOk="0">
                  <a:moveTo>
                    <a:pt x="1" y="1"/>
                  </a:moveTo>
                  <a:lnTo>
                    <a:pt x="1" y="21216"/>
                  </a:lnTo>
                  <a:lnTo>
                    <a:pt x="160015" y="21216"/>
                  </a:lnTo>
                  <a:lnTo>
                    <a:pt x="16001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609;p48">
              <a:extLst>
                <a:ext uri="{FF2B5EF4-FFF2-40B4-BE49-F238E27FC236}">
                  <a16:creationId xmlns:a16="http://schemas.microsoft.com/office/drawing/2014/main" id="{85654DA9-B67F-E41C-3866-9092A74377DC}"/>
                </a:ext>
              </a:extLst>
            </p:cNvPr>
            <p:cNvSpPr/>
            <p:nvPr/>
          </p:nvSpPr>
          <p:spPr>
            <a:xfrm>
              <a:off x="5146715" y="1879899"/>
              <a:ext cx="2003435" cy="278729"/>
            </a:xfrm>
            <a:custGeom>
              <a:avLst/>
              <a:gdLst/>
              <a:ahLst/>
              <a:cxnLst/>
              <a:rect l="l" t="t" r="r" b="b"/>
              <a:pathLst>
                <a:path w="155879" h="17813" extrusionOk="0">
                  <a:moveTo>
                    <a:pt x="1" y="0"/>
                  </a:moveTo>
                  <a:lnTo>
                    <a:pt x="1" y="17813"/>
                  </a:lnTo>
                  <a:lnTo>
                    <a:pt x="155879" y="17813"/>
                  </a:lnTo>
                  <a:lnTo>
                    <a:pt x="15587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10;p48">
              <a:extLst>
                <a:ext uri="{FF2B5EF4-FFF2-40B4-BE49-F238E27FC236}">
                  <a16:creationId xmlns:a16="http://schemas.microsoft.com/office/drawing/2014/main" id="{F4D1063F-F60E-4DFD-5D89-487A40537250}"/>
                </a:ext>
              </a:extLst>
            </p:cNvPr>
            <p:cNvSpPr/>
            <p:nvPr/>
          </p:nvSpPr>
          <p:spPr>
            <a:xfrm>
              <a:off x="5461774" y="3014720"/>
              <a:ext cx="43335" cy="43344"/>
            </a:xfrm>
            <a:custGeom>
              <a:avLst/>
              <a:gdLst/>
              <a:ahLst/>
              <a:cxnLst/>
              <a:rect l="l" t="t" r="r" b="b"/>
              <a:pathLst>
                <a:path w="2769" h="2770" fill="none" extrusionOk="0">
                  <a:moveTo>
                    <a:pt x="2769" y="1368"/>
                  </a:moveTo>
                  <a:cubicBezTo>
                    <a:pt x="2769" y="2169"/>
                    <a:pt x="2169" y="2769"/>
                    <a:pt x="1401" y="2769"/>
                  </a:cubicBezTo>
                  <a:cubicBezTo>
                    <a:pt x="601" y="2769"/>
                    <a:pt x="0" y="2169"/>
                    <a:pt x="0" y="1368"/>
                  </a:cubicBezTo>
                  <a:cubicBezTo>
                    <a:pt x="0" y="601"/>
                    <a:pt x="601" y="1"/>
                    <a:pt x="1401" y="1"/>
                  </a:cubicBezTo>
                  <a:cubicBezTo>
                    <a:pt x="2169" y="1"/>
                    <a:pt x="2769" y="601"/>
                    <a:pt x="2769" y="136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11;p48">
              <a:extLst>
                <a:ext uri="{FF2B5EF4-FFF2-40B4-BE49-F238E27FC236}">
                  <a16:creationId xmlns:a16="http://schemas.microsoft.com/office/drawing/2014/main" id="{CA1655AB-F9F3-5C29-F00F-B73489809F56}"/>
                </a:ext>
              </a:extLst>
            </p:cNvPr>
            <p:cNvSpPr/>
            <p:nvPr/>
          </p:nvSpPr>
          <p:spPr>
            <a:xfrm>
              <a:off x="5564086" y="3008460"/>
              <a:ext cx="321060" cy="40198"/>
            </a:xfrm>
            <a:custGeom>
              <a:avLst/>
              <a:gdLst/>
              <a:ahLst/>
              <a:cxnLst/>
              <a:rect l="l" t="t" r="r" b="b"/>
              <a:pathLst>
                <a:path w="20515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20515" y="256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612;p48">
              <a:extLst>
                <a:ext uri="{FF2B5EF4-FFF2-40B4-BE49-F238E27FC236}">
                  <a16:creationId xmlns:a16="http://schemas.microsoft.com/office/drawing/2014/main" id="{F63307E1-5A76-0F3A-1D12-4909C33B63F1}"/>
                </a:ext>
              </a:extLst>
            </p:cNvPr>
            <p:cNvSpPr/>
            <p:nvPr/>
          </p:nvSpPr>
          <p:spPr>
            <a:xfrm>
              <a:off x="5461774" y="3178624"/>
              <a:ext cx="43335" cy="43344"/>
            </a:xfrm>
            <a:custGeom>
              <a:avLst/>
              <a:gdLst/>
              <a:ahLst/>
              <a:cxnLst/>
              <a:rect l="l" t="t" r="r" b="b"/>
              <a:pathLst>
                <a:path w="2769" h="2770" fill="none" extrusionOk="0">
                  <a:moveTo>
                    <a:pt x="2769" y="1368"/>
                  </a:moveTo>
                  <a:cubicBezTo>
                    <a:pt x="2769" y="2169"/>
                    <a:pt x="2169" y="2769"/>
                    <a:pt x="1401" y="2769"/>
                  </a:cubicBezTo>
                  <a:cubicBezTo>
                    <a:pt x="601" y="2769"/>
                    <a:pt x="0" y="2169"/>
                    <a:pt x="0" y="1368"/>
                  </a:cubicBezTo>
                  <a:cubicBezTo>
                    <a:pt x="0" y="601"/>
                    <a:pt x="601" y="1"/>
                    <a:pt x="1401" y="1"/>
                  </a:cubicBezTo>
                  <a:cubicBezTo>
                    <a:pt x="2169" y="1"/>
                    <a:pt x="2769" y="601"/>
                    <a:pt x="2769" y="1368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613;p48">
              <a:extLst>
                <a:ext uri="{FF2B5EF4-FFF2-40B4-BE49-F238E27FC236}">
                  <a16:creationId xmlns:a16="http://schemas.microsoft.com/office/drawing/2014/main" id="{3BBD2E98-7831-C498-96DB-BC8560AFFCF9}"/>
                </a:ext>
              </a:extLst>
            </p:cNvPr>
            <p:cNvSpPr/>
            <p:nvPr/>
          </p:nvSpPr>
          <p:spPr>
            <a:xfrm>
              <a:off x="5564086" y="3180189"/>
              <a:ext cx="321060" cy="40214"/>
            </a:xfrm>
            <a:custGeom>
              <a:avLst/>
              <a:gdLst/>
              <a:ahLst/>
              <a:cxnLst/>
              <a:rect l="l" t="t" r="r" b="b"/>
              <a:pathLst>
                <a:path w="20515" h="2570" extrusionOk="0">
                  <a:moveTo>
                    <a:pt x="0" y="1"/>
                  </a:moveTo>
                  <a:lnTo>
                    <a:pt x="0" y="2569"/>
                  </a:lnTo>
                  <a:lnTo>
                    <a:pt x="20515" y="2569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614;p48">
              <a:extLst>
                <a:ext uri="{FF2B5EF4-FFF2-40B4-BE49-F238E27FC236}">
                  <a16:creationId xmlns:a16="http://schemas.microsoft.com/office/drawing/2014/main" id="{C893EDFC-B85F-9634-1101-73C099399014}"/>
                </a:ext>
              </a:extLst>
            </p:cNvPr>
            <p:cNvSpPr/>
            <p:nvPr/>
          </p:nvSpPr>
          <p:spPr>
            <a:xfrm>
              <a:off x="5897123" y="2309510"/>
              <a:ext cx="424944" cy="597124"/>
            </a:xfrm>
            <a:custGeom>
              <a:avLst/>
              <a:gdLst/>
              <a:ahLst/>
              <a:cxnLst/>
              <a:rect l="l" t="t" r="r" b="b"/>
              <a:pathLst>
                <a:path w="27153" h="38161" extrusionOk="0">
                  <a:moveTo>
                    <a:pt x="1268" y="0"/>
                  </a:moveTo>
                  <a:lnTo>
                    <a:pt x="0" y="37260"/>
                  </a:lnTo>
                  <a:lnTo>
                    <a:pt x="25852" y="38161"/>
                  </a:lnTo>
                  <a:lnTo>
                    <a:pt x="27153" y="867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615;p48">
              <a:extLst>
                <a:ext uri="{FF2B5EF4-FFF2-40B4-BE49-F238E27FC236}">
                  <a16:creationId xmlns:a16="http://schemas.microsoft.com/office/drawing/2014/main" id="{5048148B-DB09-F986-93B3-A55A2FBEA235}"/>
                </a:ext>
              </a:extLst>
            </p:cNvPr>
            <p:cNvSpPr/>
            <p:nvPr/>
          </p:nvSpPr>
          <p:spPr>
            <a:xfrm>
              <a:off x="5915918" y="2336128"/>
              <a:ext cx="386837" cy="543375"/>
            </a:xfrm>
            <a:custGeom>
              <a:avLst/>
              <a:gdLst/>
              <a:ahLst/>
              <a:cxnLst/>
              <a:rect l="l" t="t" r="r" b="b"/>
              <a:pathLst>
                <a:path w="24718" h="34726" extrusionOk="0">
                  <a:moveTo>
                    <a:pt x="1201" y="0"/>
                  </a:moveTo>
                  <a:lnTo>
                    <a:pt x="0" y="33925"/>
                  </a:lnTo>
                  <a:lnTo>
                    <a:pt x="23550" y="34725"/>
                  </a:lnTo>
                  <a:lnTo>
                    <a:pt x="24718" y="8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616;p48">
              <a:extLst>
                <a:ext uri="{FF2B5EF4-FFF2-40B4-BE49-F238E27FC236}">
                  <a16:creationId xmlns:a16="http://schemas.microsoft.com/office/drawing/2014/main" id="{65B9FF23-4F2D-7441-D5C3-9E9ADB37EF34}"/>
                </a:ext>
              </a:extLst>
            </p:cNvPr>
            <p:cNvSpPr/>
            <p:nvPr/>
          </p:nvSpPr>
          <p:spPr>
            <a:xfrm>
              <a:off x="5897123" y="2323077"/>
              <a:ext cx="424944" cy="569475"/>
            </a:xfrm>
            <a:custGeom>
              <a:avLst/>
              <a:gdLst/>
              <a:ahLst/>
              <a:cxnLst/>
              <a:rect l="l" t="t" r="r" b="b"/>
              <a:pathLst>
                <a:path w="27153" h="36394" extrusionOk="0">
                  <a:moveTo>
                    <a:pt x="27153" y="0"/>
                  </a:moveTo>
                  <a:lnTo>
                    <a:pt x="0" y="3639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617;p48">
              <a:extLst>
                <a:ext uri="{FF2B5EF4-FFF2-40B4-BE49-F238E27FC236}">
                  <a16:creationId xmlns:a16="http://schemas.microsoft.com/office/drawing/2014/main" id="{55FAD6CB-9111-DF33-CFF6-2AFF0324E6FE}"/>
                </a:ext>
              </a:extLst>
            </p:cNvPr>
            <p:cNvSpPr/>
            <p:nvPr/>
          </p:nvSpPr>
          <p:spPr>
            <a:xfrm>
              <a:off x="5918515" y="2308461"/>
              <a:ext cx="382157" cy="599221"/>
            </a:xfrm>
            <a:custGeom>
              <a:avLst/>
              <a:gdLst/>
              <a:ahLst/>
              <a:cxnLst/>
              <a:rect l="l" t="t" r="r" b="b"/>
              <a:pathLst>
                <a:path w="24419" h="38295" extrusionOk="0">
                  <a:moveTo>
                    <a:pt x="1" y="0"/>
                  </a:moveTo>
                  <a:lnTo>
                    <a:pt x="24418" y="3829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618;p48">
              <a:extLst>
                <a:ext uri="{FF2B5EF4-FFF2-40B4-BE49-F238E27FC236}">
                  <a16:creationId xmlns:a16="http://schemas.microsoft.com/office/drawing/2014/main" id="{3FB66278-6B5A-054E-8CFE-962FA15CE620}"/>
                </a:ext>
              </a:extLst>
            </p:cNvPr>
            <p:cNvSpPr/>
            <p:nvPr/>
          </p:nvSpPr>
          <p:spPr>
            <a:xfrm>
              <a:off x="5266539" y="1975425"/>
              <a:ext cx="60049" cy="79348"/>
            </a:xfrm>
            <a:custGeom>
              <a:avLst/>
              <a:gdLst/>
              <a:ahLst/>
              <a:cxnLst/>
              <a:rect l="l" t="t" r="r" b="b"/>
              <a:pathLst>
                <a:path w="3837" h="5071" fill="none" extrusionOk="0">
                  <a:moveTo>
                    <a:pt x="3837" y="0"/>
                  </a:moveTo>
                  <a:lnTo>
                    <a:pt x="1" y="2736"/>
                  </a:lnTo>
                  <a:lnTo>
                    <a:pt x="3603" y="507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619;p48">
              <a:extLst>
                <a:ext uri="{FF2B5EF4-FFF2-40B4-BE49-F238E27FC236}">
                  <a16:creationId xmlns:a16="http://schemas.microsoft.com/office/drawing/2014/main" id="{B37F49F2-FFAE-C00F-2966-1D22F13BFDB6}"/>
                </a:ext>
              </a:extLst>
            </p:cNvPr>
            <p:cNvSpPr/>
            <p:nvPr/>
          </p:nvSpPr>
          <p:spPr>
            <a:xfrm>
              <a:off x="5817768" y="1975425"/>
              <a:ext cx="60049" cy="79348"/>
            </a:xfrm>
            <a:custGeom>
              <a:avLst/>
              <a:gdLst/>
              <a:ahLst/>
              <a:cxnLst/>
              <a:rect l="l" t="t" r="r" b="b"/>
              <a:pathLst>
                <a:path w="3837" h="5071" fill="none" extrusionOk="0">
                  <a:moveTo>
                    <a:pt x="3837" y="0"/>
                  </a:moveTo>
                  <a:lnTo>
                    <a:pt x="1" y="2736"/>
                  </a:lnTo>
                  <a:lnTo>
                    <a:pt x="3603" y="507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620;p48">
              <a:extLst>
                <a:ext uri="{FF2B5EF4-FFF2-40B4-BE49-F238E27FC236}">
                  <a16:creationId xmlns:a16="http://schemas.microsoft.com/office/drawing/2014/main" id="{8CFFCFCB-8041-1DA6-822F-A519FFC46066}"/>
                </a:ext>
              </a:extLst>
            </p:cNvPr>
            <p:cNvSpPr/>
            <p:nvPr/>
          </p:nvSpPr>
          <p:spPr>
            <a:xfrm>
              <a:off x="5366238" y="2000478"/>
              <a:ext cx="73101" cy="16"/>
            </a:xfrm>
            <a:custGeom>
              <a:avLst/>
              <a:gdLst/>
              <a:ahLst/>
              <a:cxnLst/>
              <a:rect l="l" t="t" r="r" b="b"/>
              <a:pathLst>
                <a:path w="4671" h="1" fill="none" extrusionOk="0">
                  <a:moveTo>
                    <a:pt x="1" y="1"/>
                  </a:moveTo>
                  <a:lnTo>
                    <a:pt x="467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621;p48">
              <a:extLst>
                <a:ext uri="{FF2B5EF4-FFF2-40B4-BE49-F238E27FC236}">
                  <a16:creationId xmlns:a16="http://schemas.microsoft.com/office/drawing/2014/main" id="{765DA925-C1CB-EE72-D373-6DF642F10A95}"/>
                </a:ext>
              </a:extLst>
            </p:cNvPr>
            <p:cNvSpPr/>
            <p:nvPr/>
          </p:nvSpPr>
          <p:spPr>
            <a:xfrm>
              <a:off x="5366238" y="2029710"/>
              <a:ext cx="73101" cy="16"/>
            </a:xfrm>
            <a:custGeom>
              <a:avLst/>
              <a:gdLst/>
              <a:ahLst/>
              <a:cxnLst/>
              <a:rect l="l" t="t" r="r" b="b"/>
              <a:pathLst>
                <a:path w="4671" h="1" fill="none" extrusionOk="0">
                  <a:moveTo>
                    <a:pt x="1" y="1"/>
                  </a:moveTo>
                  <a:lnTo>
                    <a:pt x="467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622;p48">
              <a:extLst>
                <a:ext uri="{FF2B5EF4-FFF2-40B4-BE49-F238E27FC236}">
                  <a16:creationId xmlns:a16="http://schemas.microsoft.com/office/drawing/2014/main" id="{BCA5B453-D822-4A4F-A6CA-0CD7B5314A27}"/>
                </a:ext>
              </a:extLst>
            </p:cNvPr>
            <p:cNvSpPr/>
            <p:nvPr/>
          </p:nvSpPr>
          <p:spPr>
            <a:xfrm>
              <a:off x="5479003" y="1978555"/>
              <a:ext cx="26636" cy="73089"/>
            </a:xfrm>
            <a:custGeom>
              <a:avLst/>
              <a:gdLst/>
              <a:ahLst/>
              <a:cxnLst/>
              <a:rect l="l" t="t" r="r" b="b"/>
              <a:pathLst>
                <a:path w="1702" h="4671" fill="none" extrusionOk="0">
                  <a:moveTo>
                    <a:pt x="1701" y="1"/>
                  </a:moveTo>
                  <a:lnTo>
                    <a:pt x="0" y="467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623;p48">
              <a:extLst>
                <a:ext uri="{FF2B5EF4-FFF2-40B4-BE49-F238E27FC236}">
                  <a16:creationId xmlns:a16="http://schemas.microsoft.com/office/drawing/2014/main" id="{74EB3E2C-81B6-7AF5-4729-900D942A220A}"/>
                </a:ext>
              </a:extLst>
            </p:cNvPr>
            <p:cNvSpPr/>
            <p:nvPr/>
          </p:nvSpPr>
          <p:spPr>
            <a:xfrm>
              <a:off x="5518673" y="1978555"/>
              <a:ext cx="26636" cy="73089"/>
            </a:xfrm>
            <a:custGeom>
              <a:avLst/>
              <a:gdLst/>
              <a:ahLst/>
              <a:cxnLst/>
              <a:rect l="l" t="t" r="r" b="b"/>
              <a:pathLst>
                <a:path w="1702" h="4671" fill="none" extrusionOk="0">
                  <a:moveTo>
                    <a:pt x="1701" y="1"/>
                  </a:moveTo>
                  <a:lnTo>
                    <a:pt x="0" y="467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624;p48">
              <a:extLst>
                <a:ext uri="{FF2B5EF4-FFF2-40B4-BE49-F238E27FC236}">
                  <a16:creationId xmlns:a16="http://schemas.microsoft.com/office/drawing/2014/main" id="{16E21578-DA99-5617-4D20-D8AD232A9702}"/>
                </a:ext>
              </a:extLst>
            </p:cNvPr>
            <p:cNvSpPr/>
            <p:nvPr/>
          </p:nvSpPr>
          <p:spPr>
            <a:xfrm>
              <a:off x="5924258" y="1978555"/>
              <a:ext cx="26636" cy="73089"/>
            </a:xfrm>
            <a:custGeom>
              <a:avLst/>
              <a:gdLst/>
              <a:ahLst/>
              <a:cxnLst/>
              <a:rect l="l" t="t" r="r" b="b"/>
              <a:pathLst>
                <a:path w="1702" h="4671" fill="none" extrusionOk="0">
                  <a:moveTo>
                    <a:pt x="1702" y="1"/>
                  </a:moveTo>
                  <a:lnTo>
                    <a:pt x="1" y="467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625;p48">
              <a:extLst>
                <a:ext uri="{FF2B5EF4-FFF2-40B4-BE49-F238E27FC236}">
                  <a16:creationId xmlns:a16="http://schemas.microsoft.com/office/drawing/2014/main" id="{E0484E79-C7AC-9D24-4932-DA6D80E45B84}"/>
                </a:ext>
              </a:extLst>
            </p:cNvPr>
            <p:cNvSpPr/>
            <p:nvPr/>
          </p:nvSpPr>
          <p:spPr>
            <a:xfrm>
              <a:off x="5963928" y="1978555"/>
              <a:ext cx="26652" cy="73089"/>
            </a:xfrm>
            <a:custGeom>
              <a:avLst/>
              <a:gdLst/>
              <a:ahLst/>
              <a:cxnLst/>
              <a:rect l="l" t="t" r="r" b="b"/>
              <a:pathLst>
                <a:path w="1703" h="4671" fill="none" extrusionOk="0">
                  <a:moveTo>
                    <a:pt x="1702" y="1"/>
                  </a:moveTo>
                  <a:lnTo>
                    <a:pt x="1" y="467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26;p48">
              <a:extLst>
                <a:ext uri="{FF2B5EF4-FFF2-40B4-BE49-F238E27FC236}">
                  <a16:creationId xmlns:a16="http://schemas.microsoft.com/office/drawing/2014/main" id="{28857489-8D04-40B2-8BB9-5C3C15C30A72}"/>
                </a:ext>
              </a:extLst>
            </p:cNvPr>
            <p:cNvSpPr/>
            <p:nvPr/>
          </p:nvSpPr>
          <p:spPr>
            <a:xfrm>
              <a:off x="5581831" y="1991606"/>
              <a:ext cx="13584" cy="13582"/>
            </a:xfrm>
            <a:custGeom>
              <a:avLst/>
              <a:gdLst/>
              <a:ahLst/>
              <a:cxnLst/>
              <a:rect l="l" t="t" r="r" b="b"/>
              <a:pathLst>
                <a:path w="868" h="868" fill="none" extrusionOk="0">
                  <a:moveTo>
                    <a:pt x="868" y="434"/>
                  </a:moveTo>
                  <a:cubicBezTo>
                    <a:pt x="868" y="668"/>
                    <a:pt x="668" y="868"/>
                    <a:pt x="434" y="868"/>
                  </a:cubicBezTo>
                  <a:cubicBezTo>
                    <a:pt x="201" y="868"/>
                    <a:pt x="0" y="668"/>
                    <a:pt x="0" y="434"/>
                  </a:cubicBezTo>
                  <a:cubicBezTo>
                    <a:pt x="0" y="201"/>
                    <a:pt x="201" y="1"/>
                    <a:pt x="434" y="1"/>
                  </a:cubicBezTo>
                  <a:cubicBezTo>
                    <a:pt x="668" y="1"/>
                    <a:pt x="868" y="201"/>
                    <a:pt x="868" y="434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627;p48">
              <a:extLst>
                <a:ext uri="{FF2B5EF4-FFF2-40B4-BE49-F238E27FC236}">
                  <a16:creationId xmlns:a16="http://schemas.microsoft.com/office/drawing/2014/main" id="{5E026920-0ADB-E18A-88F2-3AC4F53E5A7A}"/>
                </a:ext>
              </a:extLst>
            </p:cNvPr>
            <p:cNvSpPr/>
            <p:nvPr/>
          </p:nvSpPr>
          <p:spPr>
            <a:xfrm>
              <a:off x="5581831" y="2025016"/>
              <a:ext cx="13584" cy="13066"/>
            </a:xfrm>
            <a:custGeom>
              <a:avLst/>
              <a:gdLst/>
              <a:ahLst/>
              <a:cxnLst/>
              <a:rect l="l" t="t" r="r" b="b"/>
              <a:pathLst>
                <a:path w="868" h="835" fill="none" extrusionOk="0">
                  <a:moveTo>
                    <a:pt x="868" y="434"/>
                  </a:moveTo>
                  <a:cubicBezTo>
                    <a:pt x="868" y="668"/>
                    <a:pt x="668" y="834"/>
                    <a:pt x="434" y="834"/>
                  </a:cubicBezTo>
                  <a:cubicBezTo>
                    <a:pt x="201" y="834"/>
                    <a:pt x="0" y="668"/>
                    <a:pt x="0" y="434"/>
                  </a:cubicBezTo>
                  <a:cubicBezTo>
                    <a:pt x="0" y="201"/>
                    <a:pt x="201" y="0"/>
                    <a:pt x="434" y="0"/>
                  </a:cubicBezTo>
                  <a:cubicBezTo>
                    <a:pt x="668" y="0"/>
                    <a:pt x="868" y="201"/>
                    <a:pt x="868" y="434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628;p48">
              <a:extLst>
                <a:ext uri="{FF2B5EF4-FFF2-40B4-BE49-F238E27FC236}">
                  <a16:creationId xmlns:a16="http://schemas.microsoft.com/office/drawing/2014/main" id="{0D555A6F-722A-8CCD-6DCF-9BC9D2B3F0BF}"/>
                </a:ext>
              </a:extLst>
            </p:cNvPr>
            <p:cNvSpPr/>
            <p:nvPr/>
          </p:nvSpPr>
          <p:spPr>
            <a:xfrm>
              <a:off x="5638214" y="1971763"/>
              <a:ext cx="60049" cy="86672"/>
            </a:xfrm>
            <a:custGeom>
              <a:avLst/>
              <a:gdLst/>
              <a:ahLst/>
              <a:cxnLst/>
              <a:rect l="l" t="t" r="r" b="b"/>
              <a:pathLst>
                <a:path w="3837" h="5539" fill="none" extrusionOk="0">
                  <a:moveTo>
                    <a:pt x="3836" y="2770"/>
                  </a:moveTo>
                  <a:cubicBezTo>
                    <a:pt x="3836" y="4304"/>
                    <a:pt x="2969" y="5538"/>
                    <a:pt x="1935" y="5538"/>
                  </a:cubicBezTo>
                  <a:cubicBezTo>
                    <a:pt x="867" y="5538"/>
                    <a:pt x="0" y="4304"/>
                    <a:pt x="0" y="2770"/>
                  </a:cubicBezTo>
                  <a:cubicBezTo>
                    <a:pt x="0" y="1235"/>
                    <a:pt x="867" y="1"/>
                    <a:pt x="1935" y="1"/>
                  </a:cubicBezTo>
                  <a:cubicBezTo>
                    <a:pt x="2969" y="1"/>
                    <a:pt x="3836" y="1235"/>
                    <a:pt x="3836" y="277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629;p48">
              <a:extLst>
                <a:ext uri="{FF2B5EF4-FFF2-40B4-BE49-F238E27FC236}">
                  <a16:creationId xmlns:a16="http://schemas.microsoft.com/office/drawing/2014/main" id="{7A54F082-6765-D174-CEAA-E127C388C1B8}"/>
                </a:ext>
              </a:extLst>
            </p:cNvPr>
            <p:cNvSpPr/>
            <p:nvPr/>
          </p:nvSpPr>
          <p:spPr>
            <a:xfrm>
              <a:off x="5731637" y="1971763"/>
              <a:ext cx="59533" cy="86672"/>
            </a:xfrm>
            <a:custGeom>
              <a:avLst/>
              <a:gdLst/>
              <a:ahLst/>
              <a:cxnLst/>
              <a:rect l="l" t="t" r="r" b="b"/>
              <a:pathLst>
                <a:path w="3804" h="5539" fill="none" extrusionOk="0">
                  <a:moveTo>
                    <a:pt x="3804" y="2770"/>
                  </a:moveTo>
                  <a:cubicBezTo>
                    <a:pt x="3804" y="4304"/>
                    <a:pt x="2970" y="5538"/>
                    <a:pt x="1902" y="5538"/>
                  </a:cubicBezTo>
                  <a:cubicBezTo>
                    <a:pt x="835" y="5538"/>
                    <a:pt x="1" y="4304"/>
                    <a:pt x="1" y="2770"/>
                  </a:cubicBezTo>
                  <a:cubicBezTo>
                    <a:pt x="1" y="1235"/>
                    <a:pt x="835" y="1"/>
                    <a:pt x="1902" y="1"/>
                  </a:cubicBezTo>
                  <a:cubicBezTo>
                    <a:pt x="2970" y="1"/>
                    <a:pt x="3804" y="1235"/>
                    <a:pt x="3804" y="277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630;p48">
              <a:extLst>
                <a:ext uri="{FF2B5EF4-FFF2-40B4-BE49-F238E27FC236}">
                  <a16:creationId xmlns:a16="http://schemas.microsoft.com/office/drawing/2014/main" id="{260FB427-8FFA-F48F-DC24-3B20291D2BF2}"/>
                </a:ext>
              </a:extLst>
            </p:cNvPr>
            <p:cNvSpPr/>
            <p:nvPr/>
          </p:nvSpPr>
          <p:spPr>
            <a:xfrm>
              <a:off x="6338112" y="3427087"/>
              <a:ext cx="28362" cy="1077719"/>
            </a:xfrm>
            <a:custGeom>
              <a:avLst/>
              <a:gdLst/>
              <a:ahLst/>
              <a:cxnLst/>
              <a:rect l="l" t="t" r="r" b="b"/>
              <a:pathLst>
                <a:path w="1502" h="57075" fill="none" extrusionOk="0">
                  <a:moveTo>
                    <a:pt x="1501" y="1"/>
                  </a:moveTo>
                  <a:lnTo>
                    <a:pt x="0" y="5707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631;p48">
              <a:extLst>
                <a:ext uri="{FF2B5EF4-FFF2-40B4-BE49-F238E27FC236}">
                  <a16:creationId xmlns:a16="http://schemas.microsoft.com/office/drawing/2014/main" id="{FC29A4FF-780E-D13A-CBA6-8F0A00DEEF1F}"/>
                </a:ext>
              </a:extLst>
            </p:cNvPr>
            <p:cNvSpPr/>
            <p:nvPr/>
          </p:nvSpPr>
          <p:spPr>
            <a:xfrm>
              <a:off x="6137755" y="3008460"/>
              <a:ext cx="321075" cy="40198"/>
            </a:xfrm>
            <a:custGeom>
              <a:avLst/>
              <a:gdLst/>
              <a:ahLst/>
              <a:cxnLst/>
              <a:rect l="l" t="t" r="r" b="b"/>
              <a:pathLst>
                <a:path w="20516" h="2569" extrusionOk="0">
                  <a:moveTo>
                    <a:pt x="1" y="0"/>
                  </a:moveTo>
                  <a:lnTo>
                    <a:pt x="1" y="2569"/>
                  </a:lnTo>
                  <a:lnTo>
                    <a:pt x="20515" y="2569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632;p48">
              <a:extLst>
                <a:ext uri="{FF2B5EF4-FFF2-40B4-BE49-F238E27FC236}">
                  <a16:creationId xmlns:a16="http://schemas.microsoft.com/office/drawing/2014/main" id="{A2DF174C-3B65-DEA2-97F6-CCCA35BB06EF}"/>
                </a:ext>
              </a:extLst>
            </p:cNvPr>
            <p:cNvSpPr/>
            <p:nvPr/>
          </p:nvSpPr>
          <p:spPr>
            <a:xfrm>
              <a:off x="6137755" y="3180189"/>
              <a:ext cx="321075" cy="40214"/>
            </a:xfrm>
            <a:custGeom>
              <a:avLst/>
              <a:gdLst/>
              <a:ahLst/>
              <a:cxnLst/>
              <a:rect l="l" t="t" r="r" b="b"/>
              <a:pathLst>
                <a:path w="20516" h="2570" extrusionOk="0">
                  <a:moveTo>
                    <a:pt x="1" y="1"/>
                  </a:moveTo>
                  <a:lnTo>
                    <a:pt x="1" y="2569"/>
                  </a:lnTo>
                  <a:lnTo>
                    <a:pt x="20515" y="2569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633;p48">
              <a:extLst>
                <a:ext uri="{FF2B5EF4-FFF2-40B4-BE49-F238E27FC236}">
                  <a16:creationId xmlns:a16="http://schemas.microsoft.com/office/drawing/2014/main" id="{6196C34B-BB2E-F997-465A-AC747C7D9ACB}"/>
                </a:ext>
              </a:extLst>
            </p:cNvPr>
            <p:cNvSpPr/>
            <p:nvPr/>
          </p:nvSpPr>
          <p:spPr>
            <a:xfrm>
              <a:off x="6522651" y="2894223"/>
              <a:ext cx="1244640" cy="88200"/>
            </a:xfrm>
            <a:custGeom>
              <a:avLst/>
              <a:gdLst/>
              <a:ahLst/>
              <a:cxnLst/>
              <a:rect l="l" t="t" r="r" b="b"/>
              <a:pathLst>
                <a:path w="65915" h="4671" extrusionOk="0">
                  <a:moveTo>
                    <a:pt x="1" y="0"/>
                  </a:moveTo>
                  <a:lnTo>
                    <a:pt x="1" y="4670"/>
                  </a:lnTo>
                  <a:lnTo>
                    <a:pt x="65914" y="4670"/>
                  </a:lnTo>
                  <a:lnTo>
                    <a:pt x="6591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634;p48">
              <a:extLst>
                <a:ext uri="{FF2B5EF4-FFF2-40B4-BE49-F238E27FC236}">
                  <a16:creationId xmlns:a16="http://schemas.microsoft.com/office/drawing/2014/main" id="{AA03E0F4-F318-887A-AC04-066DAB66C868}"/>
                </a:ext>
              </a:extLst>
            </p:cNvPr>
            <p:cNvSpPr/>
            <p:nvPr/>
          </p:nvSpPr>
          <p:spPr>
            <a:xfrm>
              <a:off x="7258974" y="3781077"/>
              <a:ext cx="19" cy="623576"/>
            </a:xfrm>
            <a:custGeom>
              <a:avLst/>
              <a:gdLst/>
              <a:ahLst/>
              <a:cxnLst/>
              <a:rect l="l" t="t" r="r" b="b"/>
              <a:pathLst>
                <a:path w="1" h="33024" fill="none" extrusionOk="0">
                  <a:moveTo>
                    <a:pt x="0" y="0"/>
                  </a:moveTo>
                  <a:lnTo>
                    <a:pt x="0" y="3302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635;p48">
              <a:extLst>
                <a:ext uri="{FF2B5EF4-FFF2-40B4-BE49-F238E27FC236}">
                  <a16:creationId xmlns:a16="http://schemas.microsoft.com/office/drawing/2014/main" id="{D96AA07F-2CD0-125D-9E28-7B7AF5541FA3}"/>
                </a:ext>
              </a:extLst>
            </p:cNvPr>
            <p:cNvSpPr/>
            <p:nvPr/>
          </p:nvSpPr>
          <p:spPr>
            <a:xfrm>
              <a:off x="7006401" y="4398346"/>
              <a:ext cx="515247" cy="19"/>
            </a:xfrm>
            <a:custGeom>
              <a:avLst/>
              <a:gdLst/>
              <a:ahLst/>
              <a:cxnLst/>
              <a:rect l="l" t="t" r="r" b="b"/>
              <a:pathLst>
                <a:path w="27287" h="1" fill="none" extrusionOk="0">
                  <a:moveTo>
                    <a:pt x="27286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636;p48">
              <a:extLst>
                <a:ext uri="{FF2B5EF4-FFF2-40B4-BE49-F238E27FC236}">
                  <a16:creationId xmlns:a16="http://schemas.microsoft.com/office/drawing/2014/main" id="{AA0A7595-508D-1455-180C-9BC01655FC0D}"/>
                </a:ext>
              </a:extLst>
            </p:cNvPr>
            <p:cNvSpPr/>
            <p:nvPr/>
          </p:nvSpPr>
          <p:spPr>
            <a:xfrm>
              <a:off x="6790348" y="2747789"/>
              <a:ext cx="1012215" cy="1066616"/>
            </a:xfrm>
            <a:custGeom>
              <a:avLst/>
              <a:gdLst/>
              <a:ahLst/>
              <a:cxnLst/>
              <a:rect l="l" t="t" r="r" b="b"/>
              <a:pathLst>
                <a:path w="53606" h="56487" extrusionOk="0">
                  <a:moveTo>
                    <a:pt x="42718" y="0"/>
                  </a:moveTo>
                  <a:cubicBezTo>
                    <a:pt x="40129" y="0"/>
                    <a:pt x="37479" y="1135"/>
                    <a:pt x="35359" y="3486"/>
                  </a:cubicBezTo>
                  <a:cubicBezTo>
                    <a:pt x="31456" y="7822"/>
                    <a:pt x="30556" y="13760"/>
                    <a:pt x="29155" y="19197"/>
                  </a:cubicBezTo>
                  <a:cubicBezTo>
                    <a:pt x="27220" y="26636"/>
                    <a:pt x="25285" y="35609"/>
                    <a:pt x="17880" y="39611"/>
                  </a:cubicBezTo>
                  <a:cubicBezTo>
                    <a:pt x="14377" y="41513"/>
                    <a:pt x="10408" y="42147"/>
                    <a:pt x="6672" y="43481"/>
                  </a:cubicBezTo>
                  <a:cubicBezTo>
                    <a:pt x="2803" y="44915"/>
                    <a:pt x="1" y="49719"/>
                    <a:pt x="2769" y="53622"/>
                  </a:cubicBezTo>
                  <a:cubicBezTo>
                    <a:pt x="4337" y="55856"/>
                    <a:pt x="7473" y="56223"/>
                    <a:pt x="10208" y="56357"/>
                  </a:cubicBezTo>
                  <a:cubicBezTo>
                    <a:pt x="12550" y="56445"/>
                    <a:pt x="14892" y="56486"/>
                    <a:pt x="17229" y="56486"/>
                  </a:cubicBezTo>
                  <a:cubicBezTo>
                    <a:pt x="19319" y="56486"/>
                    <a:pt x="21405" y="56453"/>
                    <a:pt x="23484" y="56390"/>
                  </a:cubicBezTo>
                  <a:cubicBezTo>
                    <a:pt x="26519" y="56290"/>
                    <a:pt x="29588" y="56090"/>
                    <a:pt x="32524" y="55289"/>
                  </a:cubicBezTo>
                  <a:cubicBezTo>
                    <a:pt x="34959" y="54656"/>
                    <a:pt x="36660" y="53788"/>
                    <a:pt x="38628" y="52154"/>
                  </a:cubicBezTo>
                  <a:cubicBezTo>
                    <a:pt x="43198" y="48351"/>
                    <a:pt x="46033" y="43247"/>
                    <a:pt x="47901" y="37677"/>
                  </a:cubicBezTo>
                  <a:cubicBezTo>
                    <a:pt x="49669" y="32340"/>
                    <a:pt x="50837" y="26702"/>
                    <a:pt x="51404" y="21132"/>
                  </a:cubicBezTo>
                  <a:cubicBezTo>
                    <a:pt x="51904" y="16195"/>
                    <a:pt x="53605" y="10391"/>
                    <a:pt x="51270" y="5687"/>
                  </a:cubicBezTo>
                  <a:cubicBezTo>
                    <a:pt x="49415" y="1957"/>
                    <a:pt x="46119" y="0"/>
                    <a:pt x="4271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637;p48">
              <a:extLst>
                <a:ext uri="{FF2B5EF4-FFF2-40B4-BE49-F238E27FC236}">
                  <a16:creationId xmlns:a16="http://schemas.microsoft.com/office/drawing/2014/main" id="{3305584C-DBD0-0DFD-5BA3-BFBD21EA251C}"/>
                </a:ext>
              </a:extLst>
            </p:cNvPr>
            <p:cNvSpPr/>
            <p:nvPr/>
          </p:nvSpPr>
          <p:spPr>
            <a:xfrm>
              <a:off x="6295909" y="3584737"/>
              <a:ext cx="336354" cy="449668"/>
            </a:xfrm>
            <a:custGeom>
              <a:avLst/>
              <a:gdLst/>
              <a:ahLst/>
              <a:cxnLst/>
              <a:rect l="l" t="t" r="r" b="b"/>
              <a:pathLst>
                <a:path w="17813" h="23814" extrusionOk="0">
                  <a:moveTo>
                    <a:pt x="12477" y="0"/>
                  </a:moveTo>
                  <a:cubicBezTo>
                    <a:pt x="12343" y="0"/>
                    <a:pt x="12209" y="8"/>
                    <a:pt x="12075" y="24"/>
                  </a:cubicBezTo>
                  <a:cubicBezTo>
                    <a:pt x="10207" y="258"/>
                    <a:pt x="9374" y="1359"/>
                    <a:pt x="8540" y="2860"/>
                  </a:cubicBezTo>
                  <a:cubicBezTo>
                    <a:pt x="7572" y="4527"/>
                    <a:pt x="6772" y="6262"/>
                    <a:pt x="6004" y="8063"/>
                  </a:cubicBezTo>
                  <a:cubicBezTo>
                    <a:pt x="4437" y="11599"/>
                    <a:pt x="3136" y="15268"/>
                    <a:pt x="1501" y="18771"/>
                  </a:cubicBezTo>
                  <a:cubicBezTo>
                    <a:pt x="1034" y="19805"/>
                    <a:pt x="0" y="21573"/>
                    <a:pt x="867" y="22640"/>
                  </a:cubicBezTo>
                  <a:cubicBezTo>
                    <a:pt x="1428" y="23353"/>
                    <a:pt x="2882" y="23814"/>
                    <a:pt x="4162" y="23814"/>
                  </a:cubicBezTo>
                  <a:cubicBezTo>
                    <a:pt x="4559" y="23814"/>
                    <a:pt x="4939" y="23769"/>
                    <a:pt x="5271" y="23674"/>
                  </a:cubicBezTo>
                  <a:cubicBezTo>
                    <a:pt x="6238" y="23374"/>
                    <a:pt x="7039" y="22107"/>
                    <a:pt x="7739" y="21406"/>
                  </a:cubicBezTo>
                  <a:cubicBezTo>
                    <a:pt x="8573" y="20472"/>
                    <a:pt x="9407" y="19538"/>
                    <a:pt x="10174" y="18604"/>
                  </a:cubicBezTo>
                  <a:cubicBezTo>
                    <a:pt x="11809" y="16636"/>
                    <a:pt x="13343" y="14601"/>
                    <a:pt x="14777" y="12500"/>
                  </a:cubicBezTo>
                  <a:cubicBezTo>
                    <a:pt x="16345" y="10198"/>
                    <a:pt x="17813" y="7530"/>
                    <a:pt x="17379" y="4761"/>
                  </a:cubicBezTo>
                  <a:cubicBezTo>
                    <a:pt x="17146" y="3293"/>
                    <a:pt x="16345" y="1959"/>
                    <a:pt x="15178" y="1025"/>
                  </a:cubicBezTo>
                  <a:cubicBezTo>
                    <a:pt x="14387" y="410"/>
                    <a:pt x="13441" y="0"/>
                    <a:pt x="124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638;p48">
              <a:extLst>
                <a:ext uri="{FF2B5EF4-FFF2-40B4-BE49-F238E27FC236}">
                  <a16:creationId xmlns:a16="http://schemas.microsoft.com/office/drawing/2014/main" id="{0E46E44A-F766-995A-92F4-5A91134F9B2B}"/>
                </a:ext>
              </a:extLst>
            </p:cNvPr>
            <p:cNvSpPr/>
            <p:nvPr/>
          </p:nvSpPr>
          <p:spPr>
            <a:xfrm>
              <a:off x="6089939" y="3928096"/>
              <a:ext cx="342661" cy="169980"/>
            </a:xfrm>
            <a:custGeom>
              <a:avLst/>
              <a:gdLst/>
              <a:ahLst/>
              <a:cxnLst/>
              <a:rect l="l" t="t" r="r" b="b"/>
              <a:pathLst>
                <a:path w="18147" h="9002" extrusionOk="0">
                  <a:moveTo>
                    <a:pt x="2978" y="0"/>
                  </a:moveTo>
                  <a:cubicBezTo>
                    <a:pt x="2064" y="0"/>
                    <a:pt x="1230" y="235"/>
                    <a:pt x="601" y="921"/>
                  </a:cubicBezTo>
                  <a:cubicBezTo>
                    <a:pt x="201" y="1321"/>
                    <a:pt x="0" y="1955"/>
                    <a:pt x="234" y="2455"/>
                  </a:cubicBezTo>
                  <a:cubicBezTo>
                    <a:pt x="467" y="2889"/>
                    <a:pt x="934" y="3155"/>
                    <a:pt x="1368" y="3356"/>
                  </a:cubicBezTo>
                  <a:cubicBezTo>
                    <a:pt x="5404" y="5290"/>
                    <a:pt x="9541" y="6992"/>
                    <a:pt x="13677" y="8693"/>
                  </a:cubicBezTo>
                  <a:cubicBezTo>
                    <a:pt x="14155" y="8879"/>
                    <a:pt x="14596" y="9001"/>
                    <a:pt x="14979" y="9001"/>
                  </a:cubicBezTo>
                  <a:cubicBezTo>
                    <a:pt x="15558" y="9001"/>
                    <a:pt x="16004" y="8722"/>
                    <a:pt x="16245" y="7959"/>
                  </a:cubicBezTo>
                  <a:cubicBezTo>
                    <a:pt x="16646" y="6558"/>
                    <a:pt x="17480" y="5224"/>
                    <a:pt x="18147" y="3923"/>
                  </a:cubicBezTo>
                  <a:cubicBezTo>
                    <a:pt x="16946" y="3823"/>
                    <a:pt x="15778" y="3589"/>
                    <a:pt x="14678" y="3122"/>
                  </a:cubicBezTo>
                  <a:cubicBezTo>
                    <a:pt x="13543" y="2588"/>
                    <a:pt x="12676" y="1821"/>
                    <a:pt x="12109" y="820"/>
                  </a:cubicBezTo>
                  <a:cubicBezTo>
                    <a:pt x="11642" y="954"/>
                    <a:pt x="11108" y="1187"/>
                    <a:pt x="10775" y="1221"/>
                  </a:cubicBezTo>
                  <a:cubicBezTo>
                    <a:pt x="10594" y="1236"/>
                    <a:pt x="10414" y="1242"/>
                    <a:pt x="10233" y="1242"/>
                  </a:cubicBezTo>
                  <a:cubicBezTo>
                    <a:pt x="9613" y="1242"/>
                    <a:pt x="8993" y="1165"/>
                    <a:pt x="8373" y="1087"/>
                  </a:cubicBezTo>
                  <a:cubicBezTo>
                    <a:pt x="6891" y="910"/>
                    <a:pt x="4778" y="0"/>
                    <a:pt x="29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639;p48">
              <a:extLst>
                <a:ext uri="{FF2B5EF4-FFF2-40B4-BE49-F238E27FC236}">
                  <a16:creationId xmlns:a16="http://schemas.microsoft.com/office/drawing/2014/main" id="{866090A9-C1E2-C397-D704-A8043C707BD7}"/>
                </a:ext>
              </a:extLst>
            </p:cNvPr>
            <p:cNvSpPr/>
            <p:nvPr/>
          </p:nvSpPr>
          <p:spPr>
            <a:xfrm>
              <a:off x="6684530" y="4016315"/>
              <a:ext cx="220472" cy="417945"/>
            </a:xfrm>
            <a:custGeom>
              <a:avLst/>
              <a:gdLst/>
              <a:ahLst/>
              <a:cxnLst/>
              <a:rect l="l" t="t" r="r" b="b"/>
              <a:pathLst>
                <a:path w="11676" h="22134" extrusionOk="0">
                  <a:moveTo>
                    <a:pt x="8858" y="1"/>
                  </a:moveTo>
                  <a:cubicBezTo>
                    <a:pt x="8383" y="1"/>
                    <a:pt x="7885" y="162"/>
                    <a:pt x="7439" y="385"/>
                  </a:cubicBezTo>
                  <a:cubicBezTo>
                    <a:pt x="6639" y="785"/>
                    <a:pt x="5971" y="1452"/>
                    <a:pt x="5371" y="2153"/>
                  </a:cubicBezTo>
                  <a:cubicBezTo>
                    <a:pt x="3403" y="4588"/>
                    <a:pt x="2436" y="7723"/>
                    <a:pt x="1935" y="10826"/>
                  </a:cubicBezTo>
                  <a:cubicBezTo>
                    <a:pt x="1568" y="13027"/>
                    <a:pt x="1402" y="15195"/>
                    <a:pt x="1168" y="17397"/>
                  </a:cubicBezTo>
                  <a:cubicBezTo>
                    <a:pt x="1001" y="18931"/>
                    <a:pt x="1" y="21133"/>
                    <a:pt x="1869" y="21900"/>
                  </a:cubicBezTo>
                  <a:cubicBezTo>
                    <a:pt x="2248" y="22064"/>
                    <a:pt x="2644" y="22134"/>
                    <a:pt x="3043" y="22134"/>
                  </a:cubicBezTo>
                  <a:cubicBezTo>
                    <a:pt x="3940" y="22134"/>
                    <a:pt x="4853" y="21782"/>
                    <a:pt x="5638" y="21367"/>
                  </a:cubicBezTo>
                  <a:cubicBezTo>
                    <a:pt x="6172" y="21066"/>
                    <a:pt x="6705" y="20733"/>
                    <a:pt x="7106" y="20299"/>
                  </a:cubicBezTo>
                  <a:cubicBezTo>
                    <a:pt x="7139" y="20266"/>
                    <a:pt x="7139" y="20266"/>
                    <a:pt x="7139" y="20266"/>
                  </a:cubicBezTo>
                  <a:cubicBezTo>
                    <a:pt x="7806" y="19499"/>
                    <a:pt x="8140" y="18464"/>
                    <a:pt x="8440" y="17530"/>
                  </a:cubicBezTo>
                  <a:cubicBezTo>
                    <a:pt x="8807" y="16430"/>
                    <a:pt x="9240" y="15396"/>
                    <a:pt x="9607" y="14328"/>
                  </a:cubicBezTo>
                  <a:cubicBezTo>
                    <a:pt x="10408" y="12027"/>
                    <a:pt x="10975" y="9625"/>
                    <a:pt x="11375" y="7223"/>
                  </a:cubicBezTo>
                  <a:cubicBezTo>
                    <a:pt x="11542" y="6022"/>
                    <a:pt x="11676" y="4788"/>
                    <a:pt x="11475" y="3620"/>
                  </a:cubicBezTo>
                  <a:cubicBezTo>
                    <a:pt x="11275" y="2586"/>
                    <a:pt x="10775" y="1319"/>
                    <a:pt x="10074" y="518"/>
                  </a:cubicBezTo>
                  <a:cubicBezTo>
                    <a:pt x="9734" y="145"/>
                    <a:pt x="9306" y="1"/>
                    <a:pt x="885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640;p48">
              <a:extLst>
                <a:ext uri="{FF2B5EF4-FFF2-40B4-BE49-F238E27FC236}">
                  <a16:creationId xmlns:a16="http://schemas.microsoft.com/office/drawing/2014/main" id="{1EFAFD20-5576-5CCC-B36C-EC0DFDCC2FE8}"/>
                </a:ext>
              </a:extLst>
            </p:cNvPr>
            <p:cNvSpPr/>
            <p:nvPr/>
          </p:nvSpPr>
          <p:spPr>
            <a:xfrm>
              <a:off x="6602656" y="3399367"/>
              <a:ext cx="568779" cy="867991"/>
            </a:xfrm>
            <a:custGeom>
              <a:avLst/>
              <a:gdLst/>
              <a:ahLst/>
              <a:cxnLst/>
              <a:rect l="l" t="t" r="r" b="b"/>
              <a:pathLst>
                <a:path w="30122" h="45968" fill="none" extrusionOk="0">
                  <a:moveTo>
                    <a:pt x="30122" y="15612"/>
                  </a:moveTo>
                  <a:cubicBezTo>
                    <a:pt x="28854" y="13978"/>
                    <a:pt x="27853" y="12110"/>
                    <a:pt x="26486" y="10642"/>
                  </a:cubicBezTo>
                  <a:cubicBezTo>
                    <a:pt x="25418" y="9508"/>
                    <a:pt x="24418" y="8340"/>
                    <a:pt x="23317" y="7273"/>
                  </a:cubicBezTo>
                  <a:cubicBezTo>
                    <a:pt x="21149" y="5104"/>
                    <a:pt x="18680" y="2769"/>
                    <a:pt x="15745" y="1769"/>
                  </a:cubicBezTo>
                  <a:cubicBezTo>
                    <a:pt x="10641" y="1"/>
                    <a:pt x="7639" y="4437"/>
                    <a:pt x="6738" y="8774"/>
                  </a:cubicBezTo>
                  <a:lnTo>
                    <a:pt x="2869" y="27420"/>
                  </a:lnTo>
                  <a:cubicBezTo>
                    <a:pt x="1768" y="32691"/>
                    <a:pt x="967" y="38061"/>
                    <a:pt x="33" y="43365"/>
                  </a:cubicBezTo>
                  <a:lnTo>
                    <a:pt x="0" y="43399"/>
                  </a:lnTo>
                  <a:cubicBezTo>
                    <a:pt x="534" y="43632"/>
                    <a:pt x="1068" y="43766"/>
                    <a:pt x="1635" y="43932"/>
                  </a:cubicBezTo>
                  <a:cubicBezTo>
                    <a:pt x="2902" y="44299"/>
                    <a:pt x="4236" y="44599"/>
                    <a:pt x="5537" y="44866"/>
                  </a:cubicBezTo>
                  <a:cubicBezTo>
                    <a:pt x="6471" y="45066"/>
                    <a:pt x="7405" y="45267"/>
                    <a:pt x="8339" y="45367"/>
                  </a:cubicBezTo>
                  <a:cubicBezTo>
                    <a:pt x="9574" y="45500"/>
                    <a:pt x="16712" y="45967"/>
                    <a:pt x="16946" y="44533"/>
                  </a:cubicBezTo>
                  <a:cubicBezTo>
                    <a:pt x="18246" y="36894"/>
                    <a:pt x="18680" y="29088"/>
                    <a:pt x="19714" y="21416"/>
                  </a:cubicBezTo>
                  <a:cubicBezTo>
                    <a:pt x="19881" y="20182"/>
                    <a:pt x="20048" y="18881"/>
                    <a:pt x="20748" y="17847"/>
                  </a:cubicBezTo>
                  <a:cubicBezTo>
                    <a:pt x="22349" y="15412"/>
                    <a:pt x="27320" y="15912"/>
                    <a:pt x="29755" y="1621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641;p48">
              <a:extLst>
                <a:ext uri="{FF2B5EF4-FFF2-40B4-BE49-F238E27FC236}">
                  <a16:creationId xmlns:a16="http://schemas.microsoft.com/office/drawing/2014/main" id="{E0F2DEFA-E875-8D8D-B9EE-FBF3797D1B40}"/>
                </a:ext>
              </a:extLst>
            </p:cNvPr>
            <p:cNvSpPr/>
            <p:nvPr/>
          </p:nvSpPr>
          <p:spPr>
            <a:xfrm>
              <a:off x="6515721" y="4354879"/>
              <a:ext cx="331331" cy="184067"/>
            </a:xfrm>
            <a:custGeom>
              <a:avLst/>
              <a:gdLst/>
              <a:ahLst/>
              <a:cxnLst/>
              <a:rect l="l" t="t" r="r" b="b"/>
              <a:pathLst>
                <a:path w="17547" h="9748" extrusionOk="0">
                  <a:moveTo>
                    <a:pt x="17547" y="1"/>
                  </a:moveTo>
                  <a:lnTo>
                    <a:pt x="17547" y="1"/>
                  </a:lnTo>
                  <a:cubicBezTo>
                    <a:pt x="16373" y="757"/>
                    <a:pt x="14523" y="1216"/>
                    <a:pt x="12775" y="1216"/>
                  </a:cubicBezTo>
                  <a:cubicBezTo>
                    <a:pt x="11592" y="1216"/>
                    <a:pt x="10456" y="1006"/>
                    <a:pt x="9608" y="534"/>
                  </a:cubicBezTo>
                  <a:cubicBezTo>
                    <a:pt x="8640" y="2436"/>
                    <a:pt x="6505" y="3437"/>
                    <a:pt x="4504" y="4204"/>
                  </a:cubicBezTo>
                  <a:cubicBezTo>
                    <a:pt x="3437" y="4637"/>
                    <a:pt x="2336" y="5038"/>
                    <a:pt x="1435" y="5738"/>
                  </a:cubicBezTo>
                  <a:cubicBezTo>
                    <a:pt x="1102" y="6005"/>
                    <a:pt x="768" y="6305"/>
                    <a:pt x="535" y="6672"/>
                  </a:cubicBezTo>
                  <a:cubicBezTo>
                    <a:pt x="168" y="7306"/>
                    <a:pt x="1" y="8006"/>
                    <a:pt x="334" y="8640"/>
                  </a:cubicBezTo>
                  <a:cubicBezTo>
                    <a:pt x="701" y="9307"/>
                    <a:pt x="1469" y="9608"/>
                    <a:pt x="2236" y="9708"/>
                  </a:cubicBezTo>
                  <a:cubicBezTo>
                    <a:pt x="2491" y="9735"/>
                    <a:pt x="2747" y="9747"/>
                    <a:pt x="3003" y="9747"/>
                  </a:cubicBezTo>
                  <a:cubicBezTo>
                    <a:pt x="3980" y="9747"/>
                    <a:pt x="4953" y="9573"/>
                    <a:pt x="5905" y="9441"/>
                  </a:cubicBezTo>
                  <a:cubicBezTo>
                    <a:pt x="7740" y="9174"/>
                    <a:pt x="9374" y="8574"/>
                    <a:pt x="11109" y="8040"/>
                  </a:cubicBezTo>
                  <a:cubicBezTo>
                    <a:pt x="13010" y="7439"/>
                    <a:pt x="14945" y="6872"/>
                    <a:pt x="16880" y="6272"/>
                  </a:cubicBezTo>
                  <a:cubicBezTo>
                    <a:pt x="16980" y="6239"/>
                    <a:pt x="17080" y="6205"/>
                    <a:pt x="17146" y="6138"/>
                  </a:cubicBezTo>
                  <a:cubicBezTo>
                    <a:pt x="17180" y="6072"/>
                    <a:pt x="17213" y="5972"/>
                    <a:pt x="17213" y="5872"/>
                  </a:cubicBezTo>
                  <a:cubicBezTo>
                    <a:pt x="17347" y="3904"/>
                    <a:pt x="17313" y="1902"/>
                    <a:pt x="175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642;p48">
              <a:extLst>
                <a:ext uri="{FF2B5EF4-FFF2-40B4-BE49-F238E27FC236}">
                  <a16:creationId xmlns:a16="http://schemas.microsoft.com/office/drawing/2014/main" id="{27441DA4-9125-F18F-EC72-A196A85F6DFA}"/>
                </a:ext>
              </a:extLst>
            </p:cNvPr>
            <p:cNvSpPr/>
            <p:nvPr/>
          </p:nvSpPr>
          <p:spPr>
            <a:xfrm>
              <a:off x="6221588" y="2468460"/>
              <a:ext cx="741988" cy="479540"/>
            </a:xfrm>
            <a:custGeom>
              <a:avLst/>
              <a:gdLst/>
              <a:ahLst/>
              <a:cxnLst/>
              <a:rect l="l" t="t" r="r" b="b"/>
              <a:pathLst>
                <a:path w="39295" h="25396" extrusionOk="0">
                  <a:moveTo>
                    <a:pt x="3123" y="1"/>
                  </a:moveTo>
                  <a:cubicBezTo>
                    <a:pt x="2418" y="1"/>
                    <a:pt x="1730" y="173"/>
                    <a:pt x="1134" y="566"/>
                  </a:cubicBezTo>
                  <a:cubicBezTo>
                    <a:pt x="667" y="866"/>
                    <a:pt x="267" y="1333"/>
                    <a:pt x="167" y="1867"/>
                  </a:cubicBezTo>
                  <a:cubicBezTo>
                    <a:pt x="0" y="2734"/>
                    <a:pt x="600" y="3601"/>
                    <a:pt x="1401" y="4002"/>
                  </a:cubicBezTo>
                  <a:cubicBezTo>
                    <a:pt x="1911" y="4257"/>
                    <a:pt x="2583" y="4480"/>
                    <a:pt x="3214" y="4480"/>
                  </a:cubicBezTo>
                  <a:cubicBezTo>
                    <a:pt x="3490" y="4480"/>
                    <a:pt x="3759" y="4437"/>
                    <a:pt x="4003" y="4335"/>
                  </a:cubicBezTo>
                  <a:cubicBezTo>
                    <a:pt x="4003" y="4369"/>
                    <a:pt x="4036" y="4402"/>
                    <a:pt x="4036" y="4435"/>
                  </a:cubicBezTo>
                  <a:cubicBezTo>
                    <a:pt x="5004" y="6504"/>
                    <a:pt x="5604" y="8839"/>
                    <a:pt x="6338" y="11007"/>
                  </a:cubicBezTo>
                  <a:cubicBezTo>
                    <a:pt x="7372" y="13909"/>
                    <a:pt x="8406" y="16878"/>
                    <a:pt x="10174" y="19413"/>
                  </a:cubicBezTo>
                  <a:cubicBezTo>
                    <a:pt x="12476" y="22782"/>
                    <a:pt x="15878" y="24750"/>
                    <a:pt x="19948" y="25017"/>
                  </a:cubicBezTo>
                  <a:cubicBezTo>
                    <a:pt x="22119" y="25167"/>
                    <a:pt x="24492" y="25396"/>
                    <a:pt x="26856" y="25396"/>
                  </a:cubicBezTo>
                  <a:cubicBezTo>
                    <a:pt x="30265" y="25396"/>
                    <a:pt x="33655" y="24920"/>
                    <a:pt x="36393" y="23049"/>
                  </a:cubicBezTo>
                  <a:cubicBezTo>
                    <a:pt x="37427" y="22348"/>
                    <a:pt x="38361" y="21448"/>
                    <a:pt x="38828" y="20313"/>
                  </a:cubicBezTo>
                  <a:cubicBezTo>
                    <a:pt x="39295" y="19146"/>
                    <a:pt x="39161" y="17712"/>
                    <a:pt x="38294" y="16811"/>
                  </a:cubicBezTo>
                  <a:cubicBezTo>
                    <a:pt x="37594" y="16110"/>
                    <a:pt x="36559" y="15844"/>
                    <a:pt x="35592" y="15677"/>
                  </a:cubicBezTo>
                  <a:cubicBezTo>
                    <a:pt x="30889" y="14910"/>
                    <a:pt x="26085" y="14876"/>
                    <a:pt x="21315" y="14676"/>
                  </a:cubicBezTo>
                  <a:cubicBezTo>
                    <a:pt x="19981" y="14609"/>
                    <a:pt x="18647" y="14576"/>
                    <a:pt x="17412" y="14109"/>
                  </a:cubicBezTo>
                  <a:cubicBezTo>
                    <a:pt x="14744" y="13142"/>
                    <a:pt x="13043" y="10606"/>
                    <a:pt x="11508" y="8205"/>
                  </a:cubicBezTo>
                  <a:cubicBezTo>
                    <a:pt x="10808" y="7137"/>
                    <a:pt x="10141" y="6070"/>
                    <a:pt x="9440" y="4969"/>
                  </a:cubicBezTo>
                  <a:cubicBezTo>
                    <a:pt x="8506" y="3501"/>
                    <a:pt x="7505" y="1967"/>
                    <a:pt x="6071" y="966"/>
                  </a:cubicBezTo>
                  <a:cubicBezTo>
                    <a:pt x="5219" y="372"/>
                    <a:pt x="4154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643;p48">
              <a:extLst>
                <a:ext uri="{FF2B5EF4-FFF2-40B4-BE49-F238E27FC236}">
                  <a16:creationId xmlns:a16="http://schemas.microsoft.com/office/drawing/2014/main" id="{0AA5394B-D339-78FB-73C0-1C77275A8F53}"/>
                </a:ext>
              </a:extLst>
            </p:cNvPr>
            <p:cNvSpPr/>
            <p:nvPr/>
          </p:nvSpPr>
          <p:spPr>
            <a:xfrm>
              <a:off x="6925773" y="2364399"/>
              <a:ext cx="260144" cy="377008"/>
            </a:xfrm>
            <a:custGeom>
              <a:avLst/>
              <a:gdLst/>
              <a:ahLst/>
              <a:cxnLst/>
              <a:rect l="l" t="t" r="r" b="b"/>
              <a:pathLst>
                <a:path w="13777" h="19966" extrusionOk="0">
                  <a:moveTo>
                    <a:pt x="5876" y="0"/>
                  </a:moveTo>
                  <a:cubicBezTo>
                    <a:pt x="5538" y="0"/>
                    <a:pt x="5184" y="56"/>
                    <a:pt x="4770" y="173"/>
                  </a:cubicBezTo>
                  <a:cubicBezTo>
                    <a:pt x="3803" y="440"/>
                    <a:pt x="3069" y="273"/>
                    <a:pt x="2202" y="873"/>
                  </a:cubicBezTo>
                  <a:cubicBezTo>
                    <a:pt x="734" y="1907"/>
                    <a:pt x="200" y="3508"/>
                    <a:pt x="134" y="5210"/>
                  </a:cubicBezTo>
                  <a:cubicBezTo>
                    <a:pt x="34" y="7378"/>
                    <a:pt x="0" y="9913"/>
                    <a:pt x="934" y="11948"/>
                  </a:cubicBezTo>
                  <a:cubicBezTo>
                    <a:pt x="1235" y="12582"/>
                    <a:pt x="1702" y="13182"/>
                    <a:pt x="2302" y="13516"/>
                  </a:cubicBezTo>
                  <a:cubicBezTo>
                    <a:pt x="2836" y="13849"/>
                    <a:pt x="3603" y="14049"/>
                    <a:pt x="3970" y="14583"/>
                  </a:cubicBezTo>
                  <a:cubicBezTo>
                    <a:pt x="4437" y="15250"/>
                    <a:pt x="4270" y="16451"/>
                    <a:pt x="3936" y="17118"/>
                  </a:cubicBezTo>
                  <a:cubicBezTo>
                    <a:pt x="3836" y="17318"/>
                    <a:pt x="3670" y="17552"/>
                    <a:pt x="3469" y="17685"/>
                  </a:cubicBezTo>
                  <a:cubicBezTo>
                    <a:pt x="4103" y="18352"/>
                    <a:pt x="4837" y="18919"/>
                    <a:pt x="5671" y="19320"/>
                  </a:cubicBezTo>
                  <a:cubicBezTo>
                    <a:pt x="6577" y="19758"/>
                    <a:pt x="7611" y="19966"/>
                    <a:pt x="8638" y="19966"/>
                  </a:cubicBezTo>
                  <a:cubicBezTo>
                    <a:pt x="8783" y="19966"/>
                    <a:pt x="8929" y="19962"/>
                    <a:pt x="9073" y="19954"/>
                  </a:cubicBezTo>
                  <a:cubicBezTo>
                    <a:pt x="10741" y="19853"/>
                    <a:pt x="12409" y="19253"/>
                    <a:pt x="13710" y="18186"/>
                  </a:cubicBezTo>
                  <a:cubicBezTo>
                    <a:pt x="12943" y="18019"/>
                    <a:pt x="12276" y="17385"/>
                    <a:pt x="11942" y="16651"/>
                  </a:cubicBezTo>
                  <a:cubicBezTo>
                    <a:pt x="11575" y="15817"/>
                    <a:pt x="11542" y="14883"/>
                    <a:pt x="11642" y="13983"/>
                  </a:cubicBezTo>
                  <a:cubicBezTo>
                    <a:pt x="12009" y="10046"/>
                    <a:pt x="13777" y="5110"/>
                    <a:pt x="10141" y="2107"/>
                  </a:cubicBezTo>
                  <a:cubicBezTo>
                    <a:pt x="9340" y="1440"/>
                    <a:pt x="8473" y="840"/>
                    <a:pt x="7539" y="406"/>
                  </a:cubicBezTo>
                  <a:cubicBezTo>
                    <a:pt x="6906" y="141"/>
                    <a:pt x="6410" y="0"/>
                    <a:pt x="58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644;p48">
              <a:extLst>
                <a:ext uri="{FF2B5EF4-FFF2-40B4-BE49-F238E27FC236}">
                  <a16:creationId xmlns:a16="http://schemas.microsoft.com/office/drawing/2014/main" id="{42C27099-1B12-5F31-96D5-B0227288DA1B}"/>
                </a:ext>
              </a:extLst>
            </p:cNvPr>
            <p:cNvSpPr/>
            <p:nvPr/>
          </p:nvSpPr>
          <p:spPr>
            <a:xfrm>
              <a:off x="6867823" y="2294817"/>
              <a:ext cx="340772" cy="293585"/>
            </a:xfrm>
            <a:custGeom>
              <a:avLst/>
              <a:gdLst/>
              <a:ahLst/>
              <a:cxnLst/>
              <a:rect l="l" t="t" r="r" b="b"/>
              <a:pathLst>
                <a:path w="18047" h="15548" extrusionOk="0">
                  <a:moveTo>
                    <a:pt x="10012" y="0"/>
                  </a:moveTo>
                  <a:cubicBezTo>
                    <a:pt x="9825" y="0"/>
                    <a:pt x="9641" y="38"/>
                    <a:pt x="9474" y="122"/>
                  </a:cubicBezTo>
                  <a:cubicBezTo>
                    <a:pt x="9240" y="255"/>
                    <a:pt x="9007" y="455"/>
                    <a:pt x="8740" y="555"/>
                  </a:cubicBezTo>
                  <a:cubicBezTo>
                    <a:pt x="8597" y="614"/>
                    <a:pt x="8447" y="637"/>
                    <a:pt x="8293" y="637"/>
                  </a:cubicBezTo>
                  <a:cubicBezTo>
                    <a:pt x="7840" y="637"/>
                    <a:pt x="7354" y="438"/>
                    <a:pt x="6905" y="389"/>
                  </a:cubicBezTo>
                  <a:cubicBezTo>
                    <a:pt x="6834" y="382"/>
                    <a:pt x="6762" y="378"/>
                    <a:pt x="6691" y="378"/>
                  </a:cubicBezTo>
                  <a:cubicBezTo>
                    <a:pt x="6064" y="378"/>
                    <a:pt x="5453" y="636"/>
                    <a:pt x="5004" y="1056"/>
                  </a:cubicBezTo>
                  <a:cubicBezTo>
                    <a:pt x="4637" y="1456"/>
                    <a:pt x="4404" y="1956"/>
                    <a:pt x="3937" y="2223"/>
                  </a:cubicBezTo>
                  <a:cubicBezTo>
                    <a:pt x="3470" y="2523"/>
                    <a:pt x="2869" y="2490"/>
                    <a:pt x="2302" y="2624"/>
                  </a:cubicBezTo>
                  <a:cubicBezTo>
                    <a:pt x="901" y="2990"/>
                    <a:pt x="0" y="4725"/>
                    <a:pt x="534" y="6126"/>
                  </a:cubicBezTo>
                  <a:cubicBezTo>
                    <a:pt x="930" y="7208"/>
                    <a:pt x="2078" y="7914"/>
                    <a:pt x="3233" y="7914"/>
                  </a:cubicBezTo>
                  <a:cubicBezTo>
                    <a:pt x="3538" y="7914"/>
                    <a:pt x="3844" y="7865"/>
                    <a:pt x="4137" y="7761"/>
                  </a:cubicBezTo>
                  <a:cubicBezTo>
                    <a:pt x="4437" y="7660"/>
                    <a:pt x="4737" y="7494"/>
                    <a:pt x="5037" y="7327"/>
                  </a:cubicBezTo>
                  <a:cubicBezTo>
                    <a:pt x="5404" y="7093"/>
                    <a:pt x="5771" y="6860"/>
                    <a:pt x="6172" y="6760"/>
                  </a:cubicBezTo>
                  <a:cubicBezTo>
                    <a:pt x="6328" y="6703"/>
                    <a:pt x="6550" y="6664"/>
                    <a:pt x="6777" y="6664"/>
                  </a:cubicBezTo>
                  <a:cubicBezTo>
                    <a:pt x="7084" y="6664"/>
                    <a:pt x="7400" y="6735"/>
                    <a:pt x="7573" y="6927"/>
                  </a:cubicBezTo>
                  <a:cubicBezTo>
                    <a:pt x="7806" y="7193"/>
                    <a:pt x="7639" y="7427"/>
                    <a:pt x="7639" y="7727"/>
                  </a:cubicBezTo>
                  <a:cubicBezTo>
                    <a:pt x="7589" y="8433"/>
                    <a:pt x="7881" y="8872"/>
                    <a:pt x="8430" y="8872"/>
                  </a:cubicBezTo>
                  <a:cubicBezTo>
                    <a:pt x="8607" y="8872"/>
                    <a:pt x="8812" y="8826"/>
                    <a:pt x="9040" y="8728"/>
                  </a:cubicBezTo>
                  <a:cubicBezTo>
                    <a:pt x="9367" y="8588"/>
                    <a:pt x="9726" y="8415"/>
                    <a:pt x="10060" y="8415"/>
                  </a:cubicBezTo>
                  <a:cubicBezTo>
                    <a:pt x="10205" y="8415"/>
                    <a:pt x="10344" y="8447"/>
                    <a:pt x="10475" y="8528"/>
                  </a:cubicBezTo>
                  <a:cubicBezTo>
                    <a:pt x="11108" y="8895"/>
                    <a:pt x="10675" y="9562"/>
                    <a:pt x="10775" y="10096"/>
                  </a:cubicBezTo>
                  <a:cubicBezTo>
                    <a:pt x="10908" y="10863"/>
                    <a:pt x="11309" y="11763"/>
                    <a:pt x="11675" y="12431"/>
                  </a:cubicBezTo>
                  <a:cubicBezTo>
                    <a:pt x="12209" y="13331"/>
                    <a:pt x="12810" y="14365"/>
                    <a:pt x="13644" y="15032"/>
                  </a:cubicBezTo>
                  <a:cubicBezTo>
                    <a:pt x="14112" y="15394"/>
                    <a:pt x="14502" y="15547"/>
                    <a:pt x="14830" y="15547"/>
                  </a:cubicBezTo>
                  <a:cubicBezTo>
                    <a:pt x="16347" y="15547"/>
                    <a:pt x="16555" y="12278"/>
                    <a:pt x="17213" y="11263"/>
                  </a:cubicBezTo>
                  <a:cubicBezTo>
                    <a:pt x="17413" y="10896"/>
                    <a:pt x="17680" y="10563"/>
                    <a:pt x="17780" y="10162"/>
                  </a:cubicBezTo>
                  <a:cubicBezTo>
                    <a:pt x="18047" y="9228"/>
                    <a:pt x="17380" y="8394"/>
                    <a:pt x="16712" y="7660"/>
                  </a:cubicBezTo>
                  <a:cubicBezTo>
                    <a:pt x="16612" y="7527"/>
                    <a:pt x="16512" y="7427"/>
                    <a:pt x="16412" y="7294"/>
                  </a:cubicBezTo>
                  <a:cubicBezTo>
                    <a:pt x="16312" y="7193"/>
                    <a:pt x="16245" y="7093"/>
                    <a:pt x="16212" y="6960"/>
                  </a:cubicBezTo>
                  <a:cubicBezTo>
                    <a:pt x="16145" y="6593"/>
                    <a:pt x="16846" y="5926"/>
                    <a:pt x="16946" y="5459"/>
                  </a:cubicBezTo>
                  <a:cubicBezTo>
                    <a:pt x="17113" y="4658"/>
                    <a:pt x="16746" y="3691"/>
                    <a:pt x="16212" y="3091"/>
                  </a:cubicBezTo>
                  <a:cubicBezTo>
                    <a:pt x="15616" y="2381"/>
                    <a:pt x="14707" y="1986"/>
                    <a:pt x="13792" y="1986"/>
                  </a:cubicBezTo>
                  <a:cubicBezTo>
                    <a:pt x="13631" y="1986"/>
                    <a:pt x="13470" y="1998"/>
                    <a:pt x="13310" y="2023"/>
                  </a:cubicBezTo>
                  <a:cubicBezTo>
                    <a:pt x="13017" y="2086"/>
                    <a:pt x="12711" y="2175"/>
                    <a:pt x="12425" y="2175"/>
                  </a:cubicBezTo>
                  <a:cubicBezTo>
                    <a:pt x="12255" y="2175"/>
                    <a:pt x="12092" y="2143"/>
                    <a:pt x="11942" y="2056"/>
                  </a:cubicBezTo>
                  <a:cubicBezTo>
                    <a:pt x="11342" y="1690"/>
                    <a:pt x="11609" y="956"/>
                    <a:pt x="11142" y="455"/>
                  </a:cubicBezTo>
                  <a:cubicBezTo>
                    <a:pt x="10844" y="181"/>
                    <a:pt x="10421" y="0"/>
                    <a:pt x="100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645;p48">
              <a:extLst>
                <a:ext uri="{FF2B5EF4-FFF2-40B4-BE49-F238E27FC236}">
                  <a16:creationId xmlns:a16="http://schemas.microsoft.com/office/drawing/2014/main" id="{A00D64EA-DBE7-0347-F050-0CB673A61C80}"/>
                </a:ext>
              </a:extLst>
            </p:cNvPr>
            <p:cNvSpPr/>
            <p:nvPr/>
          </p:nvSpPr>
          <p:spPr>
            <a:xfrm>
              <a:off x="7056780" y="2481168"/>
              <a:ext cx="77494" cy="80496"/>
            </a:xfrm>
            <a:custGeom>
              <a:avLst/>
              <a:gdLst/>
              <a:ahLst/>
              <a:cxnLst/>
              <a:rect l="l" t="t" r="r" b="b"/>
              <a:pathLst>
                <a:path w="4104" h="4263" extrusionOk="0">
                  <a:moveTo>
                    <a:pt x="1732" y="0"/>
                  </a:moveTo>
                  <a:cubicBezTo>
                    <a:pt x="1338" y="0"/>
                    <a:pt x="952" y="120"/>
                    <a:pt x="634" y="393"/>
                  </a:cubicBezTo>
                  <a:cubicBezTo>
                    <a:pt x="368" y="627"/>
                    <a:pt x="167" y="927"/>
                    <a:pt x="1" y="1261"/>
                  </a:cubicBezTo>
                  <a:lnTo>
                    <a:pt x="2703" y="4263"/>
                  </a:lnTo>
                  <a:cubicBezTo>
                    <a:pt x="3303" y="4063"/>
                    <a:pt x="3770" y="3496"/>
                    <a:pt x="3937" y="2895"/>
                  </a:cubicBezTo>
                  <a:cubicBezTo>
                    <a:pt x="4104" y="2295"/>
                    <a:pt x="4003" y="1694"/>
                    <a:pt x="3737" y="1194"/>
                  </a:cubicBezTo>
                  <a:cubicBezTo>
                    <a:pt x="3378" y="499"/>
                    <a:pt x="2538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646;p48">
              <a:extLst>
                <a:ext uri="{FF2B5EF4-FFF2-40B4-BE49-F238E27FC236}">
                  <a16:creationId xmlns:a16="http://schemas.microsoft.com/office/drawing/2014/main" id="{21824F6E-15FB-B402-CE47-9089239E565C}"/>
                </a:ext>
              </a:extLst>
            </p:cNvPr>
            <p:cNvSpPr/>
            <p:nvPr/>
          </p:nvSpPr>
          <p:spPr>
            <a:xfrm>
              <a:off x="7056780" y="2472841"/>
              <a:ext cx="77494" cy="88823"/>
            </a:xfrm>
            <a:custGeom>
              <a:avLst/>
              <a:gdLst/>
              <a:ahLst/>
              <a:cxnLst/>
              <a:rect l="l" t="t" r="r" b="b"/>
              <a:pathLst>
                <a:path w="4104" h="4704" fill="none" extrusionOk="0">
                  <a:moveTo>
                    <a:pt x="1" y="1702"/>
                  </a:moveTo>
                  <a:cubicBezTo>
                    <a:pt x="167" y="1368"/>
                    <a:pt x="368" y="1068"/>
                    <a:pt x="634" y="834"/>
                  </a:cubicBezTo>
                  <a:cubicBezTo>
                    <a:pt x="1602" y="0"/>
                    <a:pt x="3203" y="601"/>
                    <a:pt x="3737" y="1635"/>
                  </a:cubicBezTo>
                  <a:cubicBezTo>
                    <a:pt x="4003" y="2135"/>
                    <a:pt x="4104" y="2736"/>
                    <a:pt x="3937" y="3336"/>
                  </a:cubicBezTo>
                  <a:cubicBezTo>
                    <a:pt x="3770" y="3937"/>
                    <a:pt x="3303" y="4504"/>
                    <a:pt x="2703" y="470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647;p48">
              <a:extLst>
                <a:ext uri="{FF2B5EF4-FFF2-40B4-BE49-F238E27FC236}">
                  <a16:creationId xmlns:a16="http://schemas.microsoft.com/office/drawing/2014/main" id="{2F8B330E-F360-7822-4670-77FBF63D496C}"/>
                </a:ext>
              </a:extLst>
            </p:cNvPr>
            <p:cNvSpPr/>
            <p:nvPr/>
          </p:nvSpPr>
          <p:spPr>
            <a:xfrm>
              <a:off x="7291716" y="3035313"/>
              <a:ext cx="51681" cy="97641"/>
            </a:xfrm>
            <a:custGeom>
              <a:avLst/>
              <a:gdLst/>
              <a:ahLst/>
              <a:cxnLst/>
              <a:rect l="l" t="t" r="r" b="b"/>
              <a:pathLst>
                <a:path w="2737" h="5171" fill="none" extrusionOk="0">
                  <a:moveTo>
                    <a:pt x="2736" y="5171"/>
                  </a:moveTo>
                  <a:cubicBezTo>
                    <a:pt x="1769" y="3236"/>
                    <a:pt x="901" y="2002"/>
                    <a:pt x="1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648;p48">
              <a:extLst>
                <a:ext uri="{FF2B5EF4-FFF2-40B4-BE49-F238E27FC236}">
                  <a16:creationId xmlns:a16="http://schemas.microsoft.com/office/drawing/2014/main" id="{944A0E3C-BE2E-377D-34DE-BC938B63FE22}"/>
                </a:ext>
              </a:extLst>
            </p:cNvPr>
            <p:cNvSpPr/>
            <p:nvPr/>
          </p:nvSpPr>
          <p:spPr>
            <a:xfrm>
              <a:off x="6965445" y="2561645"/>
              <a:ext cx="35933" cy="10725"/>
            </a:xfrm>
            <a:custGeom>
              <a:avLst/>
              <a:gdLst/>
              <a:ahLst/>
              <a:cxnLst/>
              <a:rect l="l" t="t" r="r" b="b"/>
              <a:pathLst>
                <a:path w="1903" h="568" fill="none" extrusionOk="0">
                  <a:moveTo>
                    <a:pt x="1" y="501"/>
                  </a:moveTo>
                  <a:cubicBezTo>
                    <a:pt x="668" y="568"/>
                    <a:pt x="1335" y="368"/>
                    <a:pt x="1902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649;p48">
              <a:extLst>
                <a:ext uri="{FF2B5EF4-FFF2-40B4-BE49-F238E27FC236}">
                  <a16:creationId xmlns:a16="http://schemas.microsoft.com/office/drawing/2014/main" id="{AE2988B6-A300-E0A5-60D5-DE08A25649D0}"/>
                </a:ext>
              </a:extLst>
            </p:cNvPr>
            <p:cNvSpPr/>
            <p:nvPr/>
          </p:nvSpPr>
          <p:spPr>
            <a:xfrm>
              <a:off x="7068751" y="2497407"/>
              <a:ext cx="49774" cy="23943"/>
            </a:xfrm>
            <a:custGeom>
              <a:avLst/>
              <a:gdLst/>
              <a:ahLst/>
              <a:cxnLst/>
              <a:rect l="l" t="t" r="r" b="b"/>
              <a:pathLst>
                <a:path w="2636" h="1268" fill="none" extrusionOk="0">
                  <a:moveTo>
                    <a:pt x="2636" y="1268"/>
                  </a:moveTo>
                  <a:cubicBezTo>
                    <a:pt x="2369" y="501"/>
                    <a:pt x="1535" y="0"/>
                    <a:pt x="768" y="134"/>
                  </a:cubicBezTo>
                  <a:cubicBezTo>
                    <a:pt x="434" y="200"/>
                    <a:pt x="100" y="367"/>
                    <a:pt x="0" y="667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650;p48">
              <a:extLst>
                <a:ext uri="{FF2B5EF4-FFF2-40B4-BE49-F238E27FC236}">
                  <a16:creationId xmlns:a16="http://schemas.microsoft.com/office/drawing/2014/main" id="{55C05261-6989-015B-EDB5-6E9EE3C41966}"/>
                </a:ext>
              </a:extLst>
            </p:cNvPr>
            <p:cNvSpPr/>
            <p:nvPr/>
          </p:nvSpPr>
          <p:spPr>
            <a:xfrm>
              <a:off x="7090787" y="2500560"/>
              <a:ext cx="11990" cy="27720"/>
            </a:xfrm>
            <a:custGeom>
              <a:avLst/>
              <a:gdLst/>
              <a:ahLst/>
              <a:cxnLst/>
              <a:rect l="l" t="t" r="r" b="b"/>
              <a:pathLst>
                <a:path w="635" h="1468" fill="none" extrusionOk="0">
                  <a:moveTo>
                    <a:pt x="1" y="0"/>
                  </a:moveTo>
                  <a:cubicBezTo>
                    <a:pt x="468" y="300"/>
                    <a:pt x="635" y="1001"/>
                    <a:pt x="334" y="14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651;p48">
              <a:extLst>
                <a:ext uri="{FF2B5EF4-FFF2-40B4-BE49-F238E27FC236}">
                  <a16:creationId xmlns:a16="http://schemas.microsoft.com/office/drawing/2014/main" id="{E86141CA-6722-E19C-4372-C9344A583EA8}"/>
                </a:ext>
              </a:extLst>
            </p:cNvPr>
            <p:cNvSpPr/>
            <p:nvPr/>
          </p:nvSpPr>
          <p:spPr>
            <a:xfrm>
              <a:off x="6928284" y="3118453"/>
              <a:ext cx="822635" cy="709246"/>
            </a:xfrm>
            <a:custGeom>
              <a:avLst/>
              <a:gdLst/>
              <a:ahLst/>
              <a:cxnLst/>
              <a:rect l="l" t="t" r="r" b="b"/>
              <a:pathLst>
                <a:path w="43566" h="37561" fill="none" extrusionOk="0">
                  <a:moveTo>
                    <a:pt x="43565" y="10808"/>
                  </a:moveTo>
                  <a:cubicBezTo>
                    <a:pt x="24885" y="1"/>
                    <a:pt x="1" y="19414"/>
                    <a:pt x="10008" y="3756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652;p48">
              <a:extLst>
                <a:ext uri="{FF2B5EF4-FFF2-40B4-BE49-F238E27FC236}">
                  <a16:creationId xmlns:a16="http://schemas.microsoft.com/office/drawing/2014/main" id="{DD6081A1-02C5-80FB-A5D0-BF3E80B3AAF3}"/>
                </a:ext>
              </a:extLst>
            </p:cNvPr>
            <p:cNvSpPr/>
            <p:nvPr/>
          </p:nvSpPr>
          <p:spPr>
            <a:xfrm>
              <a:off x="7742082" y="3427087"/>
              <a:ext cx="28362" cy="1077719"/>
            </a:xfrm>
            <a:custGeom>
              <a:avLst/>
              <a:gdLst/>
              <a:ahLst/>
              <a:cxnLst/>
              <a:rect l="l" t="t" r="r" b="b"/>
              <a:pathLst>
                <a:path w="1502" h="57075" fill="none" extrusionOk="0">
                  <a:moveTo>
                    <a:pt x="0" y="1"/>
                  </a:moveTo>
                  <a:lnTo>
                    <a:pt x="1501" y="5707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653;p48">
              <a:extLst>
                <a:ext uri="{FF2B5EF4-FFF2-40B4-BE49-F238E27FC236}">
                  <a16:creationId xmlns:a16="http://schemas.microsoft.com/office/drawing/2014/main" id="{477A0FBA-F237-5459-3D86-6DBA12C87797}"/>
                </a:ext>
              </a:extLst>
            </p:cNvPr>
            <p:cNvSpPr/>
            <p:nvPr/>
          </p:nvSpPr>
          <p:spPr>
            <a:xfrm>
              <a:off x="6501238" y="3359053"/>
              <a:ext cx="680280" cy="30892"/>
            </a:xfrm>
            <a:custGeom>
              <a:avLst/>
              <a:gdLst/>
              <a:ahLst/>
              <a:cxnLst/>
              <a:rect l="l" t="t" r="r" b="b"/>
              <a:pathLst>
                <a:path w="36027" h="1636" extrusionOk="0">
                  <a:moveTo>
                    <a:pt x="835" y="1"/>
                  </a:moveTo>
                  <a:cubicBezTo>
                    <a:pt x="368" y="1"/>
                    <a:pt x="1" y="368"/>
                    <a:pt x="1" y="802"/>
                  </a:cubicBezTo>
                  <a:cubicBezTo>
                    <a:pt x="1" y="1269"/>
                    <a:pt x="368" y="1635"/>
                    <a:pt x="835" y="1635"/>
                  </a:cubicBezTo>
                  <a:lnTo>
                    <a:pt x="35226" y="1635"/>
                  </a:lnTo>
                  <a:cubicBezTo>
                    <a:pt x="35659" y="1635"/>
                    <a:pt x="36026" y="1269"/>
                    <a:pt x="36026" y="802"/>
                  </a:cubicBezTo>
                  <a:cubicBezTo>
                    <a:pt x="36026" y="368"/>
                    <a:pt x="35659" y="1"/>
                    <a:pt x="352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654;p48">
              <a:extLst>
                <a:ext uri="{FF2B5EF4-FFF2-40B4-BE49-F238E27FC236}">
                  <a16:creationId xmlns:a16="http://schemas.microsoft.com/office/drawing/2014/main" id="{191AC2A9-A92D-C49F-4141-BB70D637D7FA}"/>
                </a:ext>
              </a:extLst>
            </p:cNvPr>
            <p:cNvSpPr/>
            <p:nvPr/>
          </p:nvSpPr>
          <p:spPr>
            <a:xfrm>
              <a:off x="6214016" y="2516308"/>
              <a:ext cx="84424" cy="36783"/>
            </a:xfrm>
            <a:custGeom>
              <a:avLst/>
              <a:gdLst/>
              <a:ahLst/>
              <a:cxnLst/>
              <a:rect l="l" t="t" r="r" b="b"/>
              <a:pathLst>
                <a:path w="4471" h="1948" extrusionOk="0">
                  <a:moveTo>
                    <a:pt x="3803" y="0"/>
                  </a:moveTo>
                  <a:cubicBezTo>
                    <a:pt x="3023" y="510"/>
                    <a:pt x="2108" y="777"/>
                    <a:pt x="1204" y="777"/>
                  </a:cubicBezTo>
                  <a:cubicBezTo>
                    <a:pt x="1103" y="777"/>
                    <a:pt x="1002" y="774"/>
                    <a:pt x="901" y="767"/>
                  </a:cubicBezTo>
                  <a:cubicBezTo>
                    <a:pt x="842" y="767"/>
                    <a:pt x="780" y="766"/>
                    <a:pt x="717" y="766"/>
                  </a:cubicBezTo>
                  <a:cubicBezTo>
                    <a:pt x="496" y="766"/>
                    <a:pt x="271" y="786"/>
                    <a:pt x="168" y="967"/>
                  </a:cubicBezTo>
                  <a:cubicBezTo>
                    <a:pt x="1" y="1134"/>
                    <a:pt x="101" y="1434"/>
                    <a:pt x="268" y="1601"/>
                  </a:cubicBezTo>
                  <a:cubicBezTo>
                    <a:pt x="468" y="1768"/>
                    <a:pt x="701" y="1801"/>
                    <a:pt x="935" y="1835"/>
                  </a:cubicBezTo>
                  <a:cubicBezTo>
                    <a:pt x="1410" y="1916"/>
                    <a:pt x="1890" y="1948"/>
                    <a:pt x="2372" y="1948"/>
                  </a:cubicBezTo>
                  <a:cubicBezTo>
                    <a:pt x="3074" y="1948"/>
                    <a:pt x="3778" y="1880"/>
                    <a:pt x="4471" y="1801"/>
                  </a:cubicBezTo>
                  <a:lnTo>
                    <a:pt x="380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655;p48">
              <a:extLst>
                <a:ext uri="{FF2B5EF4-FFF2-40B4-BE49-F238E27FC236}">
                  <a16:creationId xmlns:a16="http://schemas.microsoft.com/office/drawing/2014/main" id="{8E48F204-4BEA-24D7-0227-E1F26A9F524B}"/>
                </a:ext>
              </a:extLst>
            </p:cNvPr>
            <p:cNvSpPr/>
            <p:nvPr/>
          </p:nvSpPr>
          <p:spPr>
            <a:xfrm>
              <a:off x="6214016" y="2516308"/>
              <a:ext cx="84424" cy="38426"/>
            </a:xfrm>
            <a:custGeom>
              <a:avLst/>
              <a:gdLst/>
              <a:ahLst/>
              <a:cxnLst/>
              <a:rect l="l" t="t" r="r" b="b"/>
              <a:pathLst>
                <a:path w="4471" h="2035" fill="none" extrusionOk="0">
                  <a:moveTo>
                    <a:pt x="4471" y="1801"/>
                  </a:moveTo>
                  <a:cubicBezTo>
                    <a:pt x="3303" y="1935"/>
                    <a:pt x="2102" y="2035"/>
                    <a:pt x="935" y="1835"/>
                  </a:cubicBezTo>
                  <a:cubicBezTo>
                    <a:pt x="701" y="1801"/>
                    <a:pt x="468" y="1768"/>
                    <a:pt x="268" y="1601"/>
                  </a:cubicBezTo>
                  <a:cubicBezTo>
                    <a:pt x="101" y="1434"/>
                    <a:pt x="1" y="1134"/>
                    <a:pt x="168" y="967"/>
                  </a:cubicBezTo>
                  <a:cubicBezTo>
                    <a:pt x="301" y="734"/>
                    <a:pt x="635" y="767"/>
                    <a:pt x="901" y="767"/>
                  </a:cubicBezTo>
                  <a:cubicBezTo>
                    <a:pt x="1902" y="834"/>
                    <a:pt x="2936" y="567"/>
                    <a:pt x="3803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656;p48">
              <a:extLst>
                <a:ext uri="{FF2B5EF4-FFF2-40B4-BE49-F238E27FC236}">
                  <a16:creationId xmlns:a16="http://schemas.microsoft.com/office/drawing/2014/main" id="{A8E96DB3-4D25-E31C-EE4B-9EE65BE8049E}"/>
                </a:ext>
              </a:extLst>
            </p:cNvPr>
            <p:cNvSpPr/>
            <p:nvPr/>
          </p:nvSpPr>
          <p:spPr>
            <a:xfrm>
              <a:off x="7090164" y="3088845"/>
              <a:ext cx="527841" cy="331954"/>
            </a:xfrm>
            <a:custGeom>
              <a:avLst/>
              <a:gdLst/>
              <a:ahLst/>
              <a:cxnLst/>
              <a:rect l="l" t="t" r="r" b="b"/>
              <a:pathLst>
                <a:path w="27954" h="17580" fill="none" extrusionOk="0">
                  <a:moveTo>
                    <a:pt x="18747" y="5671"/>
                  </a:moveTo>
                  <a:cubicBezTo>
                    <a:pt x="15979" y="4671"/>
                    <a:pt x="13243" y="3703"/>
                    <a:pt x="10475" y="2736"/>
                  </a:cubicBezTo>
                  <a:cubicBezTo>
                    <a:pt x="8940" y="2169"/>
                    <a:pt x="7406" y="1569"/>
                    <a:pt x="5871" y="1068"/>
                  </a:cubicBezTo>
                  <a:cubicBezTo>
                    <a:pt x="4370" y="568"/>
                    <a:pt x="2836" y="1"/>
                    <a:pt x="1268" y="468"/>
                  </a:cubicBezTo>
                  <a:cubicBezTo>
                    <a:pt x="1001" y="568"/>
                    <a:pt x="734" y="701"/>
                    <a:pt x="534" y="935"/>
                  </a:cubicBezTo>
                  <a:cubicBezTo>
                    <a:pt x="1" y="1635"/>
                    <a:pt x="901" y="1802"/>
                    <a:pt x="1402" y="1869"/>
                  </a:cubicBezTo>
                  <a:cubicBezTo>
                    <a:pt x="1001" y="1835"/>
                    <a:pt x="668" y="2269"/>
                    <a:pt x="768" y="2669"/>
                  </a:cubicBezTo>
                  <a:cubicBezTo>
                    <a:pt x="868" y="3036"/>
                    <a:pt x="1301" y="3270"/>
                    <a:pt x="1702" y="3170"/>
                  </a:cubicBezTo>
                  <a:cubicBezTo>
                    <a:pt x="1468" y="3303"/>
                    <a:pt x="1201" y="3503"/>
                    <a:pt x="1235" y="3770"/>
                  </a:cubicBezTo>
                  <a:cubicBezTo>
                    <a:pt x="1268" y="4137"/>
                    <a:pt x="1702" y="4270"/>
                    <a:pt x="2069" y="4304"/>
                  </a:cubicBezTo>
                  <a:cubicBezTo>
                    <a:pt x="1668" y="4371"/>
                    <a:pt x="1535" y="4838"/>
                    <a:pt x="1735" y="5138"/>
                  </a:cubicBezTo>
                  <a:cubicBezTo>
                    <a:pt x="1969" y="5438"/>
                    <a:pt x="2402" y="5505"/>
                    <a:pt x="2736" y="5538"/>
                  </a:cubicBezTo>
                  <a:cubicBezTo>
                    <a:pt x="3903" y="5671"/>
                    <a:pt x="5104" y="5738"/>
                    <a:pt x="6305" y="5671"/>
                  </a:cubicBezTo>
                  <a:cubicBezTo>
                    <a:pt x="6372" y="5671"/>
                    <a:pt x="6438" y="5671"/>
                    <a:pt x="6505" y="5705"/>
                  </a:cubicBezTo>
                  <a:cubicBezTo>
                    <a:pt x="6539" y="5705"/>
                    <a:pt x="6605" y="5738"/>
                    <a:pt x="6639" y="5805"/>
                  </a:cubicBezTo>
                  <a:cubicBezTo>
                    <a:pt x="7573" y="6572"/>
                    <a:pt x="8540" y="7339"/>
                    <a:pt x="9541" y="8073"/>
                  </a:cubicBezTo>
                  <a:cubicBezTo>
                    <a:pt x="10441" y="8740"/>
                    <a:pt x="11242" y="9708"/>
                    <a:pt x="12076" y="10508"/>
                  </a:cubicBezTo>
                  <a:cubicBezTo>
                    <a:pt x="13477" y="11843"/>
                    <a:pt x="14844" y="13277"/>
                    <a:pt x="16346" y="14444"/>
                  </a:cubicBezTo>
                  <a:cubicBezTo>
                    <a:pt x="16546" y="14611"/>
                    <a:pt x="16746" y="14778"/>
                    <a:pt x="16946" y="14945"/>
                  </a:cubicBezTo>
                  <a:cubicBezTo>
                    <a:pt x="18647" y="16212"/>
                    <a:pt x="20749" y="17213"/>
                    <a:pt x="22884" y="17413"/>
                  </a:cubicBezTo>
                  <a:cubicBezTo>
                    <a:pt x="24952" y="17580"/>
                    <a:pt x="27487" y="16513"/>
                    <a:pt x="27854" y="14211"/>
                  </a:cubicBezTo>
                  <a:cubicBezTo>
                    <a:pt x="27954" y="13544"/>
                    <a:pt x="27854" y="12877"/>
                    <a:pt x="27754" y="12209"/>
                  </a:cubicBezTo>
                  <a:cubicBezTo>
                    <a:pt x="27587" y="11376"/>
                    <a:pt x="27353" y="10542"/>
                    <a:pt x="27087" y="9708"/>
                  </a:cubicBezTo>
                  <a:cubicBezTo>
                    <a:pt x="26986" y="9441"/>
                    <a:pt x="26886" y="9174"/>
                    <a:pt x="26720" y="8940"/>
                  </a:cubicBezTo>
                  <a:cubicBezTo>
                    <a:pt x="26419" y="8540"/>
                    <a:pt x="25919" y="8340"/>
                    <a:pt x="25452" y="817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657;p48">
              <a:extLst>
                <a:ext uri="{FF2B5EF4-FFF2-40B4-BE49-F238E27FC236}">
                  <a16:creationId xmlns:a16="http://schemas.microsoft.com/office/drawing/2014/main" id="{E48B3F91-4E2A-F1F6-26AD-476526CD2AB4}"/>
                </a:ext>
              </a:extLst>
            </p:cNvPr>
            <p:cNvSpPr/>
            <p:nvPr/>
          </p:nvSpPr>
          <p:spPr>
            <a:xfrm>
              <a:off x="6360148" y="3242265"/>
              <a:ext cx="1142448" cy="694404"/>
            </a:xfrm>
            <a:custGeom>
              <a:avLst/>
              <a:gdLst/>
              <a:ahLst/>
              <a:cxnLst/>
              <a:rect l="l" t="t" r="r" b="b"/>
              <a:pathLst>
                <a:path w="60503" h="36775" extrusionOk="0">
                  <a:moveTo>
                    <a:pt x="22986" y="1"/>
                  </a:moveTo>
                  <a:cubicBezTo>
                    <a:pt x="18737" y="1"/>
                    <a:pt x="14905" y="1327"/>
                    <a:pt x="12276" y="5485"/>
                  </a:cubicBezTo>
                  <a:cubicBezTo>
                    <a:pt x="8673" y="11156"/>
                    <a:pt x="5104" y="16827"/>
                    <a:pt x="2602" y="23065"/>
                  </a:cubicBezTo>
                  <a:cubicBezTo>
                    <a:pt x="1802" y="25133"/>
                    <a:pt x="1068" y="27301"/>
                    <a:pt x="1" y="29269"/>
                  </a:cubicBezTo>
                  <a:cubicBezTo>
                    <a:pt x="267" y="29436"/>
                    <a:pt x="534" y="29603"/>
                    <a:pt x="801" y="29770"/>
                  </a:cubicBezTo>
                  <a:cubicBezTo>
                    <a:pt x="3670" y="31571"/>
                    <a:pt x="6272" y="33806"/>
                    <a:pt x="9407" y="35173"/>
                  </a:cubicBezTo>
                  <a:cubicBezTo>
                    <a:pt x="10975" y="35874"/>
                    <a:pt x="12576" y="36374"/>
                    <a:pt x="14211" y="36775"/>
                  </a:cubicBezTo>
                  <a:cubicBezTo>
                    <a:pt x="14744" y="35907"/>
                    <a:pt x="15245" y="35040"/>
                    <a:pt x="15745" y="34173"/>
                  </a:cubicBezTo>
                  <a:cubicBezTo>
                    <a:pt x="18847" y="28402"/>
                    <a:pt x="20882" y="21931"/>
                    <a:pt x="23818" y="16060"/>
                  </a:cubicBezTo>
                  <a:cubicBezTo>
                    <a:pt x="24706" y="14274"/>
                    <a:pt x="25841" y="13572"/>
                    <a:pt x="27078" y="13572"/>
                  </a:cubicBezTo>
                  <a:cubicBezTo>
                    <a:pt x="30853" y="13572"/>
                    <a:pt x="35577" y="20111"/>
                    <a:pt x="37160" y="22298"/>
                  </a:cubicBezTo>
                  <a:cubicBezTo>
                    <a:pt x="38551" y="23507"/>
                    <a:pt x="42961" y="25090"/>
                    <a:pt x="47236" y="25090"/>
                  </a:cubicBezTo>
                  <a:cubicBezTo>
                    <a:pt x="54040" y="25090"/>
                    <a:pt x="60502" y="21082"/>
                    <a:pt x="53906" y="5185"/>
                  </a:cubicBezTo>
                  <a:lnTo>
                    <a:pt x="53906" y="5185"/>
                  </a:lnTo>
                  <a:cubicBezTo>
                    <a:pt x="52941" y="5981"/>
                    <a:pt x="51909" y="6278"/>
                    <a:pt x="50832" y="6278"/>
                  </a:cubicBezTo>
                  <a:cubicBezTo>
                    <a:pt x="48075" y="6278"/>
                    <a:pt x="45034" y="4331"/>
                    <a:pt x="42131" y="3851"/>
                  </a:cubicBezTo>
                  <a:cubicBezTo>
                    <a:pt x="36546" y="2934"/>
                    <a:pt x="29305" y="1"/>
                    <a:pt x="2298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658;p48">
              <a:extLst>
                <a:ext uri="{FF2B5EF4-FFF2-40B4-BE49-F238E27FC236}">
                  <a16:creationId xmlns:a16="http://schemas.microsoft.com/office/drawing/2014/main" id="{ADD13638-31F7-D344-8A67-AB3F5DAEAED0}"/>
                </a:ext>
              </a:extLst>
            </p:cNvPr>
            <p:cNvSpPr/>
            <p:nvPr/>
          </p:nvSpPr>
          <p:spPr>
            <a:xfrm>
              <a:off x="6602656" y="3425236"/>
              <a:ext cx="568779" cy="834172"/>
            </a:xfrm>
            <a:custGeom>
              <a:avLst/>
              <a:gdLst/>
              <a:ahLst/>
              <a:cxnLst/>
              <a:rect l="l" t="t" r="r" b="b"/>
              <a:pathLst>
                <a:path w="30122" h="44177" extrusionOk="0">
                  <a:moveTo>
                    <a:pt x="13528" y="0"/>
                  </a:moveTo>
                  <a:cubicBezTo>
                    <a:pt x="9763" y="0"/>
                    <a:pt x="7500" y="3738"/>
                    <a:pt x="6738" y="7404"/>
                  </a:cubicBezTo>
                  <a:lnTo>
                    <a:pt x="2869" y="26050"/>
                  </a:lnTo>
                  <a:cubicBezTo>
                    <a:pt x="1768" y="31321"/>
                    <a:pt x="967" y="36691"/>
                    <a:pt x="33" y="41995"/>
                  </a:cubicBezTo>
                  <a:lnTo>
                    <a:pt x="0" y="42029"/>
                  </a:lnTo>
                  <a:cubicBezTo>
                    <a:pt x="534" y="42262"/>
                    <a:pt x="1068" y="42396"/>
                    <a:pt x="1635" y="42562"/>
                  </a:cubicBezTo>
                  <a:cubicBezTo>
                    <a:pt x="2902" y="42929"/>
                    <a:pt x="4236" y="43229"/>
                    <a:pt x="5537" y="43496"/>
                  </a:cubicBezTo>
                  <a:cubicBezTo>
                    <a:pt x="6471" y="43696"/>
                    <a:pt x="7405" y="43897"/>
                    <a:pt x="8339" y="43997"/>
                  </a:cubicBezTo>
                  <a:cubicBezTo>
                    <a:pt x="8877" y="44055"/>
                    <a:pt x="10535" y="44176"/>
                    <a:pt x="12254" y="44176"/>
                  </a:cubicBezTo>
                  <a:cubicBezTo>
                    <a:pt x="14482" y="44176"/>
                    <a:pt x="16814" y="43972"/>
                    <a:pt x="16946" y="43163"/>
                  </a:cubicBezTo>
                  <a:cubicBezTo>
                    <a:pt x="18246" y="35524"/>
                    <a:pt x="18680" y="27718"/>
                    <a:pt x="19714" y="20046"/>
                  </a:cubicBezTo>
                  <a:cubicBezTo>
                    <a:pt x="19881" y="18812"/>
                    <a:pt x="20048" y="17511"/>
                    <a:pt x="20748" y="16477"/>
                  </a:cubicBezTo>
                  <a:cubicBezTo>
                    <a:pt x="21741" y="14967"/>
                    <a:pt x="24030" y="14586"/>
                    <a:pt x="26207" y="14586"/>
                  </a:cubicBezTo>
                  <a:cubicBezTo>
                    <a:pt x="27540" y="14586"/>
                    <a:pt x="28830" y="14728"/>
                    <a:pt x="29755" y="14842"/>
                  </a:cubicBezTo>
                  <a:lnTo>
                    <a:pt x="30122" y="14242"/>
                  </a:lnTo>
                  <a:cubicBezTo>
                    <a:pt x="28854" y="12608"/>
                    <a:pt x="27853" y="10740"/>
                    <a:pt x="26486" y="9272"/>
                  </a:cubicBezTo>
                  <a:cubicBezTo>
                    <a:pt x="25418" y="8138"/>
                    <a:pt x="24418" y="6970"/>
                    <a:pt x="23317" y="5903"/>
                  </a:cubicBezTo>
                  <a:cubicBezTo>
                    <a:pt x="21149" y="3734"/>
                    <a:pt x="18680" y="1399"/>
                    <a:pt x="15745" y="399"/>
                  </a:cubicBezTo>
                  <a:cubicBezTo>
                    <a:pt x="14956" y="125"/>
                    <a:pt x="14217" y="0"/>
                    <a:pt x="135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659;p48">
              <a:extLst>
                <a:ext uri="{FF2B5EF4-FFF2-40B4-BE49-F238E27FC236}">
                  <a16:creationId xmlns:a16="http://schemas.microsoft.com/office/drawing/2014/main" id="{77A539FF-58BE-F6D5-54AA-13B926738A17}"/>
                </a:ext>
              </a:extLst>
            </p:cNvPr>
            <p:cNvSpPr/>
            <p:nvPr/>
          </p:nvSpPr>
          <p:spPr>
            <a:xfrm>
              <a:off x="7241621" y="2887557"/>
              <a:ext cx="381068" cy="507920"/>
            </a:xfrm>
            <a:custGeom>
              <a:avLst/>
              <a:gdLst/>
              <a:ahLst/>
              <a:cxnLst/>
              <a:rect l="l" t="t" r="r" b="b"/>
              <a:pathLst>
                <a:path w="20181" h="26899" extrusionOk="0">
                  <a:moveTo>
                    <a:pt x="7075" y="1"/>
                  </a:moveTo>
                  <a:cubicBezTo>
                    <a:pt x="0" y="1"/>
                    <a:pt x="4503" y="23785"/>
                    <a:pt x="11927" y="26472"/>
                  </a:cubicBezTo>
                  <a:cubicBezTo>
                    <a:pt x="12806" y="26763"/>
                    <a:pt x="13635" y="26899"/>
                    <a:pt x="14396" y="26899"/>
                  </a:cubicBezTo>
                  <a:cubicBezTo>
                    <a:pt x="18084" y="26899"/>
                    <a:pt x="20180" y="23709"/>
                    <a:pt x="18632" y="19534"/>
                  </a:cubicBezTo>
                  <a:cubicBezTo>
                    <a:pt x="16897" y="14130"/>
                    <a:pt x="15330" y="8326"/>
                    <a:pt x="12928" y="3356"/>
                  </a:cubicBezTo>
                  <a:cubicBezTo>
                    <a:pt x="10445" y="992"/>
                    <a:pt x="8519" y="1"/>
                    <a:pt x="70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660;p48">
              <a:extLst>
                <a:ext uri="{FF2B5EF4-FFF2-40B4-BE49-F238E27FC236}">
                  <a16:creationId xmlns:a16="http://schemas.microsoft.com/office/drawing/2014/main" id="{8CF9347F-E118-0BDB-573C-61C86B3B710A}"/>
                </a:ext>
              </a:extLst>
            </p:cNvPr>
            <p:cNvSpPr/>
            <p:nvPr/>
          </p:nvSpPr>
          <p:spPr>
            <a:xfrm>
              <a:off x="6705943" y="2698411"/>
              <a:ext cx="826411" cy="732868"/>
            </a:xfrm>
            <a:custGeom>
              <a:avLst/>
              <a:gdLst/>
              <a:ahLst/>
              <a:cxnLst/>
              <a:rect l="l" t="t" r="r" b="b"/>
              <a:pathLst>
                <a:path w="43766" h="38812" extrusionOk="0">
                  <a:moveTo>
                    <a:pt x="16612" y="1"/>
                  </a:moveTo>
                  <a:cubicBezTo>
                    <a:pt x="11063" y="1"/>
                    <a:pt x="5532" y="803"/>
                    <a:pt x="1" y="1497"/>
                  </a:cubicBezTo>
                  <a:cubicBezTo>
                    <a:pt x="1" y="6034"/>
                    <a:pt x="34" y="10570"/>
                    <a:pt x="34" y="15107"/>
                  </a:cubicBezTo>
                  <a:cubicBezTo>
                    <a:pt x="34" y="14907"/>
                    <a:pt x="5371" y="14707"/>
                    <a:pt x="5938" y="14607"/>
                  </a:cubicBezTo>
                  <a:cubicBezTo>
                    <a:pt x="6138" y="16808"/>
                    <a:pt x="6472" y="18910"/>
                    <a:pt x="6472" y="21078"/>
                  </a:cubicBezTo>
                  <a:cubicBezTo>
                    <a:pt x="6472" y="23446"/>
                    <a:pt x="6739" y="25848"/>
                    <a:pt x="7172" y="28183"/>
                  </a:cubicBezTo>
                  <a:cubicBezTo>
                    <a:pt x="7606" y="30551"/>
                    <a:pt x="7873" y="33220"/>
                    <a:pt x="9074" y="35388"/>
                  </a:cubicBezTo>
                  <a:cubicBezTo>
                    <a:pt x="10636" y="38179"/>
                    <a:pt x="13797" y="38811"/>
                    <a:pt x="16983" y="38811"/>
                  </a:cubicBezTo>
                  <a:cubicBezTo>
                    <a:pt x="18900" y="38811"/>
                    <a:pt x="20825" y="38582"/>
                    <a:pt x="22417" y="38457"/>
                  </a:cubicBezTo>
                  <a:cubicBezTo>
                    <a:pt x="24885" y="38257"/>
                    <a:pt x="27320" y="37990"/>
                    <a:pt x="29789" y="37923"/>
                  </a:cubicBezTo>
                  <a:cubicBezTo>
                    <a:pt x="31423" y="37857"/>
                    <a:pt x="33124" y="37923"/>
                    <a:pt x="34759" y="37657"/>
                  </a:cubicBezTo>
                  <a:cubicBezTo>
                    <a:pt x="35559" y="37523"/>
                    <a:pt x="36360" y="37256"/>
                    <a:pt x="36593" y="36389"/>
                  </a:cubicBezTo>
                  <a:cubicBezTo>
                    <a:pt x="36960" y="35188"/>
                    <a:pt x="36493" y="33687"/>
                    <a:pt x="36260" y="32520"/>
                  </a:cubicBezTo>
                  <a:cubicBezTo>
                    <a:pt x="35693" y="29918"/>
                    <a:pt x="35326" y="26782"/>
                    <a:pt x="34292" y="24214"/>
                  </a:cubicBezTo>
                  <a:cubicBezTo>
                    <a:pt x="34158" y="23880"/>
                    <a:pt x="33992" y="23513"/>
                    <a:pt x="33825" y="23180"/>
                  </a:cubicBezTo>
                  <a:cubicBezTo>
                    <a:pt x="35593" y="22246"/>
                    <a:pt x="37227" y="21145"/>
                    <a:pt x="38895" y="20044"/>
                  </a:cubicBezTo>
                  <a:cubicBezTo>
                    <a:pt x="39796" y="19477"/>
                    <a:pt x="40663" y="18876"/>
                    <a:pt x="41497" y="18243"/>
                  </a:cubicBezTo>
                  <a:cubicBezTo>
                    <a:pt x="41931" y="17909"/>
                    <a:pt x="42364" y="17642"/>
                    <a:pt x="42798" y="17309"/>
                  </a:cubicBezTo>
                  <a:cubicBezTo>
                    <a:pt x="43465" y="16775"/>
                    <a:pt x="43765" y="16642"/>
                    <a:pt x="43432" y="15774"/>
                  </a:cubicBezTo>
                  <a:cubicBezTo>
                    <a:pt x="42731" y="14140"/>
                    <a:pt x="41897" y="12539"/>
                    <a:pt x="40930" y="11037"/>
                  </a:cubicBezTo>
                  <a:cubicBezTo>
                    <a:pt x="38995" y="8035"/>
                    <a:pt x="36560" y="5367"/>
                    <a:pt x="33725" y="3165"/>
                  </a:cubicBezTo>
                  <a:cubicBezTo>
                    <a:pt x="31957" y="1798"/>
                    <a:pt x="29789" y="1297"/>
                    <a:pt x="27620" y="997"/>
                  </a:cubicBezTo>
                  <a:cubicBezTo>
                    <a:pt x="25319" y="663"/>
                    <a:pt x="23050" y="330"/>
                    <a:pt x="20749" y="163"/>
                  </a:cubicBezTo>
                  <a:cubicBezTo>
                    <a:pt x="19369" y="50"/>
                    <a:pt x="17990" y="1"/>
                    <a:pt x="1661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661;p48">
              <a:extLst>
                <a:ext uri="{FF2B5EF4-FFF2-40B4-BE49-F238E27FC236}">
                  <a16:creationId xmlns:a16="http://schemas.microsoft.com/office/drawing/2014/main" id="{52BA82B2-2AAF-6556-132F-711CA0909A78}"/>
                </a:ext>
              </a:extLst>
            </p:cNvPr>
            <p:cNvSpPr/>
            <p:nvPr/>
          </p:nvSpPr>
          <p:spPr>
            <a:xfrm>
              <a:off x="6447706" y="3035313"/>
              <a:ext cx="633036" cy="354632"/>
            </a:xfrm>
            <a:custGeom>
              <a:avLst/>
              <a:gdLst/>
              <a:ahLst/>
              <a:cxnLst/>
              <a:rect l="l" t="t" r="r" b="b"/>
              <a:pathLst>
                <a:path w="33525" h="18781" extrusionOk="0">
                  <a:moveTo>
                    <a:pt x="1268" y="0"/>
                  </a:moveTo>
                  <a:cubicBezTo>
                    <a:pt x="534" y="0"/>
                    <a:pt x="0" y="668"/>
                    <a:pt x="100" y="1401"/>
                  </a:cubicBezTo>
                  <a:lnTo>
                    <a:pt x="2736" y="18780"/>
                  </a:lnTo>
                  <a:lnTo>
                    <a:pt x="33524" y="18780"/>
                  </a:lnTo>
                  <a:lnTo>
                    <a:pt x="30856" y="1068"/>
                  </a:lnTo>
                  <a:cubicBezTo>
                    <a:pt x="30756" y="467"/>
                    <a:pt x="30222" y="0"/>
                    <a:pt x="296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662;p48">
              <a:extLst>
                <a:ext uri="{FF2B5EF4-FFF2-40B4-BE49-F238E27FC236}">
                  <a16:creationId xmlns:a16="http://schemas.microsoft.com/office/drawing/2014/main" id="{1A919585-C6F8-1B2D-84AA-2A4D73D7A4F7}"/>
                </a:ext>
              </a:extLst>
            </p:cNvPr>
            <p:cNvSpPr/>
            <p:nvPr/>
          </p:nvSpPr>
          <p:spPr>
            <a:xfrm>
              <a:off x="7090164" y="3094377"/>
              <a:ext cx="527841" cy="323608"/>
            </a:xfrm>
            <a:custGeom>
              <a:avLst/>
              <a:gdLst/>
              <a:ahLst/>
              <a:cxnLst/>
              <a:rect l="l" t="t" r="r" b="b"/>
              <a:pathLst>
                <a:path w="27954" h="17138" extrusionOk="0">
                  <a:moveTo>
                    <a:pt x="2496" y="1"/>
                  </a:moveTo>
                  <a:cubicBezTo>
                    <a:pt x="2089" y="1"/>
                    <a:pt x="1680" y="52"/>
                    <a:pt x="1268" y="175"/>
                  </a:cubicBezTo>
                  <a:cubicBezTo>
                    <a:pt x="1001" y="275"/>
                    <a:pt x="734" y="408"/>
                    <a:pt x="534" y="642"/>
                  </a:cubicBezTo>
                  <a:cubicBezTo>
                    <a:pt x="1" y="1342"/>
                    <a:pt x="901" y="1509"/>
                    <a:pt x="1402" y="1576"/>
                  </a:cubicBezTo>
                  <a:cubicBezTo>
                    <a:pt x="1387" y="1575"/>
                    <a:pt x="1372" y="1574"/>
                    <a:pt x="1358" y="1574"/>
                  </a:cubicBezTo>
                  <a:cubicBezTo>
                    <a:pt x="978" y="1574"/>
                    <a:pt x="671" y="1991"/>
                    <a:pt x="768" y="2376"/>
                  </a:cubicBezTo>
                  <a:cubicBezTo>
                    <a:pt x="852" y="2685"/>
                    <a:pt x="1173" y="2900"/>
                    <a:pt x="1512" y="2900"/>
                  </a:cubicBezTo>
                  <a:cubicBezTo>
                    <a:pt x="1575" y="2900"/>
                    <a:pt x="1639" y="2892"/>
                    <a:pt x="1702" y="2877"/>
                  </a:cubicBezTo>
                  <a:lnTo>
                    <a:pt x="1702" y="2877"/>
                  </a:lnTo>
                  <a:cubicBezTo>
                    <a:pt x="1468" y="3010"/>
                    <a:pt x="1201" y="3210"/>
                    <a:pt x="1235" y="3477"/>
                  </a:cubicBezTo>
                  <a:cubicBezTo>
                    <a:pt x="1268" y="3844"/>
                    <a:pt x="1702" y="3977"/>
                    <a:pt x="2069" y="4011"/>
                  </a:cubicBezTo>
                  <a:cubicBezTo>
                    <a:pt x="1668" y="4078"/>
                    <a:pt x="1535" y="4545"/>
                    <a:pt x="1735" y="4845"/>
                  </a:cubicBezTo>
                  <a:cubicBezTo>
                    <a:pt x="1969" y="5145"/>
                    <a:pt x="2402" y="5212"/>
                    <a:pt x="2736" y="5245"/>
                  </a:cubicBezTo>
                  <a:cubicBezTo>
                    <a:pt x="3591" y="5343"/>
                    <a:pt x="4463" y="5405"/>
                    <a:pt x="5340" y="5405"/>
                  </a:cubicBezTo>
                  <a:cubicBezTo>
                    <a:pt x="5662" y="5405"/>
                    <a:pt x="5983" y="5396"/>
                    <a:pt x="6305" y="5378"/>
                  </a:cubicBezTo>
                  <a:cubicBezTo>
                    <a:pt x="6372" y="5378"/>
                    <a:pt x="6438" y="5378"/>
                    <a:pt x="6505" y="5412"/>
                  </a:cubicBezTo>
                  <a:cubicBezTo>
                    <a:pt x="6539" y="5412"/>
                    <a:pt x="6605" y="5445"/>
                    <a:pt x="6639" y="5512"/>
                  </a:cubicBezTo>
                  <a:cubicBezTo>
                    <a:pt x="7573" y="6279"/>
                    <a:pt x="8540" y="7046"/>
                    <a:pt x="9541" y="7780"/>
                  </a:cubicBezTo>
                  <a:cubicBezTo>
                    <a:pt x="10441" y="8447"/>
                    <a:pt x="11242" y="9415"/>
                    <a:pt x="12076" y="10215"/>
                  </a:cubicBezTo>
                  <a:cubicBezTo>
                    <a:pt x="13477" y="11550"/>
                    <a:pt x="14844" y="12984"/>
                    <a:pt x="16346" y="14151"/>
                  </a:cubicBezTo>
                  <a:cubicBezTo>
                    <a:pt x="16546" y="14318"/>
                    <a:pt x="16746" y="14485"/>
                    <a:pt x="16946" y="14652"/>
                  </a:cubicBezTo>
                  <a:cubicBezTo>
                    <a:pt x="18647" y="15919"/>
                    <a:pt x="20749" y="16920"/>
                    <a:pt x="22884" y="17120"/>
                  </a:cubicBezTo>
                  <a:cubicBezTo>
                    <a:pt x="23023" y="17131"/>
                    <a:pt x="23165" y="17137"/>
                    <a:pt x="23308" y="17137"/>
                  </a:cubicBezTo>
                  <a:cubicBezTo>
                    <a:pt x="25284" y="17137"/>
                    <a:pt x="27512" y="16064"/>
                    <a:pt x="27854" y="13918"/>
                  </a:cubicBezTo>
                  <a:cubicBezTo>
                    <a:pt x="27954" y="13251"/>
                    <a:pt x="27854" y="12584"/>
                    <a:pt x="27754" y="11916"/>
                  </a:cubicBezTo>
                  <a:cubicBezTo>
                    <a:pt x="27587" y="11083"/>
                    <a:pt x="27353" y="10249"/>
                    <a:pt x="27087" y="9415"/>
                  </a:cubicBezTo>
                  <a:cubicBezTo>
                    <a:pt x="26986" y="9148"/>
                    <a:pt x="26886" y="8881"/>
                    <a:pt x="26720" y="8647"/>
                  </a:cubicBezTo>
                  <a:cubicBezTo>
                    <a:pt x="26419" y="8247"/>
                    <a:pt x="25919" y="8047"/>
                    <a:pt x="25452" y="7880"/>
                  </a:cubicBezTo>
                  <a:lnTo>
                    <a:pt x="18747" y="5378"/>
                  </a:lnTo>
                  <a:cubicBezTo>
                    <a:pt x="15979" y="4378"/>
                    <a:pt x="13243" y="3410"/>
                    <a:pt x="10475" y="2443"/>
                  </a:cubicBezTo>
                  <a:cubicBezTo>
                    <a:pt x="8940" y="1876"/>
                    <a:pt x="7406" y="1276"/>
                    <a:pt x="5871" y="775"/>
                  </a:cubicBezTo>
                  <a:cubicBezTo>
                    <a:pt x="4764" y="406"/>
                    <a:pt x="3639" y="1"/>
                    <a:pt x="24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663;p48">
              <a:extLst>
                <a:ext uri="{FF2B5EF4-FFF2-40B4-BE49-F238E27FC236}">
                  <a16:creationId xmlns:a16="http://schemas.microsoft.com/office/drawing/2014/main" id="{9A2A312F-B52D-54CE-325B-AAD4D0D106BE}"/>
                </a:ext>
              </a:extLst>
            </p:cNvPr>
            <p:cNvSpPr/>
            <p:nvPr/>
          </p:nvSpPr>
          <p:spPr>
            <a:xfrm>
              <a:off x="6279519" y="3388661"/>
              <a:ext cx="1526197" cy="50416"/>
            </a:xfrm>
            <a:custGeom>
              <a:avLst/>
              <a:gdLst/>
              <a:ahLst/>
              <a:cxnLst/>
              <a:rect l="l" t="t" r="r" b="b"/>
              <a:pathLst>
                <a:path w="80826" h="2670" extrusionOk="0">
                  <a:moveTo>
                    <a:pt x="1" y="1"/>
                  </a:moveTo>
                  <a:lnTo>
                    <a:pt x="1" y="2669"/>
                  </a:lnTo>
                  <a:lnTo>
                    <a:pt x="80825" y="2669"/>
                  </a:lnTo>
                  <a:lnTo>
                    <a:pt x="808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10" name="Google Shape;664;p48">
            <a:extLst>
              <a:ext uri="{FF2B5EF4-FFF2-40B4-BE49-F238E27FC236}">
                <a16:creationId xmlns:a16="http://schemas.microsoft.com/office/drawing/2014/main" id="{8377CD9A-7617-CBDE-31DC-250331089ADA}"/>
              </a:ext>
            </a:extLst>
          </p:cNvPr>
          <p:cNvGrpSpPr/>
          <p:nvPr/>
        </p:nvGrpSpPr>
        <p:grpSpPr>
          <a:xfrm>
            <a:off x="7770898" y="2976789"/>
            <a:ext cx="1342836" cy="2188627"/>
            <a:chOff x="6795049" y="1179275"/>
            <a:chExt cx="1268451" cy="1852694"/>
          </a:xfrm>
        </p:grpSpPr>
        <p:sp>
          <p:nvSpPr>
            <p:cNvPr id="911" name="Google Shape;665;p48">
              <a:extLst>
                <a:ext uri="{FF2B5EF4-FFF2-40B4-BE49-F238E27FC236}">
                  <a16:creationId xmlns:a16="http://schemas.microsoft.com/office/drawing/2014/main" id="{AA952975-0AA2-D2A4-6919-55F24E9A0793}"/>
                </a:ext>
              </a:extLst>
            </p:cNvPr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666;p48">
              <a:extLst>
                <a:ext uri="{FF2B5EF4-FFF2-40B4-BE49-F238E27FC236}">
                  <a16:creationId xmlns:a16="http://schemas.microsoft.com/office/drawing/2014/main" id="{4AE5315B-373C-5985-17B3-BB2A50969558}"/>
                </a:ext>
              </a:extLst>
            </p:cNvPr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667;p48">
              <a:extLst>
                <a:ext uri="{FF2B5EF4-FFF2-40B4-BE49-F238E27FC236}">
                  <a16:creationId xmlns:a16="http://schemas.microsoft.com/office/drawing/2014/main" id="{56D1A349-595C-1ABF-15AD-DD15067688DE}"/>
                </a:ext>
              </a:extLst>
            </p:cNvPr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668;p48">
              <a:extLst>
                <a:ext uri="{FF2B5EF4-FFF2-40B4-BE49-F238E27FC236}">
                  <a16:creationId xmlns:a16="http://schemas.microsoft.com/office/drawing/2014/main" id="{5601E231-9046-4EDF-B7CC-7B0242B1B7FA}"/>
                </a:ext>
              </a:extLst>
            </p:cNvPr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669;p48">
              <a:extLst>
                <a:ext uri="{FF2B5EF4-FFF2-40B4-BE49-F238E27FC236}">
                  <a16:creationId xmlns:a16="http://schemas.microsoft.com/office/drawing/2014/main" id="{5E50D96B-CE59-8ED9-9ADC-54379694E9AC}"/>
                </a:ext>
              </a:extLst>
            </p:cNvPr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670;p48">
              <a:extLst>
                <a:ext uri="{FF2B5EF4-FFF2-40B4-BE49-F238E27FC236}">
                  <a16:creationId xmlns:a16="http://schemas.microsoft.com/office/drawing/2014/main" id="{88865ADB-7EF0-C100-9565-DD1BF0BE0E3B}"/>
                </a:ext>
              </a:extLst>
            </p:cNvPr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671;p48">
              <a:extLst>
                <a:ext uri="{FF2B5EF4-FFF2-40B4-BE49-F238E27FC236}">
                  <a16:creationId xmlns:a16="http://schemas.microsoft.com/office/drawing/2014/main" id="{C3D21DE5-DE1B-7ABD-C4E7-1B86EDC1FEF8}"/>
                </a:ext>
              </a:extLst>
            </p:cNvPr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2" name="Google Shape;12;p2">
            <a:extLst>
              <a:ext uri="{FF2B5EF4-FFF2-40B4-BE49-F238E27FC236}">
                <a16:creationId xmlns:a16="http://schemas.microsoft.com/office/drawing/2014/main" id="{9E5CD5F8-3503-DB86-FDE0-AA8753607D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4" y="-86101"/>
            <a:ext cx="1351375" cy="1713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166;p23">
            <a:extLst>
              <a:ext uri="{FF2B5EF4-FFF2-40B4-BE49-F238E27FC236}">
                <a16:creationId xmlns:a16="http://schemas.microsoft.com/office/drawing/2014/main" id="{F50C20A6-5349-F3C1-16A5-F86C7DA20A4F}"/>
              </a:ext>
            </a:extLst>
          </p:cNvPr>
          <p:cNvGrpSpPr/>
          <p:nvPr/>
        </p:nvGrpSpPr>
        <p:grpSpPr>
          <a:xfrm>
            <a:off x="792606" y="4270764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35" name="Google Shape;167;p23">
              <a:extLst>
                <a:ext uri="{FF2B5EF4-FFF2-40B4-BE49-F238E27FC236}">
                  <a16:creationId xmlns:a16="http://schemas.microsoft.com/office/drawing/2014/main" id="{814FEA9C-2262-9C20-C0C6-704EE425FABE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" name="Google Shape;168;p23">
              <a:extLst>
                <a:ext uri="{FF2B5EF4-FFF2-40B4-BE49-F238E27FC236}">
                  <a16:creationId xmlns:a16="http://schemas.microsoft.com/office/drawing/2014/main" id="{E78B2C7B-5376-3F12-847D-C9C79094562D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070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631596" y="1017724"/>
            <a:ext cx="7266776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 процедурном программировании мы используем переменные для хранения информации и отслеживания состояния. Эти переменные можно определить везде, где они нужны в файле. В объектно-ориентированном программировании переменные </a:t>
            </a:r>
            <a:r>
              <a:rPr lang="ru-RU" sz="2000" i="1" dirty="0"/>
              <a:t>присоединены</a:t>
            </a:r>
            <a:r>
              <a:rPr lang="ru-RU" sz="2000" dirty="0"/>
              <a:t> к объектам. Вы ссылаетесь на переменные объекта, как на </a:t>
            </a:r>
            <a:r>
              <a:rPr lang="ru-RU" sz="2000" b="1" dirty="0"/>
              <a:t>атрибуты</a:t>
            </a:r>
            <a:r>
              <a:rPr lang="ru-RU" sz="2000" dirty="0"/>
              <a:t>. При присоединении атрибута к объекту он используется одним из двух способов: описание объекта (например, цвет автомобиля) и хранение состояния объекта (например, на каком этаже находится лифт конкретно сейчас).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Атрибуты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17147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Методы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4"/>
            <a:ext cx="7717499" cy="33321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Чтобы обработать некие данные и получить результат, в ООП используются методы. Методы – это функции, которые присоединены к объекту. Методы выполняют действия – это может быть вычисление, которое зависит от входных данных, или же получение или изменение состояния объекта.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Методы бывают двух видов: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внешние – могут вызываться другими объектами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внутренние – недоступны другим объектам, могут быть использованы только внутри текущего объекта</a:t>
            </a:r>
            <a:endParaRPr lang="ru-RU" sz="2000" dirty="0">
              <a:solidFill>
                <a:srgbClr val="000000"/>
              </a:solidFill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58658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4351648" y="1017724"/>
            <a:ext cx="3546723" cy="22137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Атрибуты класса устанавливаются с помощью простого присваивания. Методы объявляются почти так же, как и обычные функции.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Атрибуты и методы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2349B8-9339-7D62-2D7F-D80FEFC0D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97" y="1085012"/>
            <a:ext cx="3720052" cy="2147001"/>
          </a:xfrm>
          <a:prstGeom prst="rect">
            <a:avLst/>
          </a:prstGeom>
        </p:spPr>
      </p:pic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23A4F1E6-9128-641C-7DBA-072DB0F19ADE}"/>
              </a:ext>
            </a:extLst>
          </p:cNvPr>
          <p:cNvSpPr txBox="1">
            <a:spLocks/>
          </p:cNvSpPr>
          <p:nvPr/>
        </p:nvSpPr>
        <p:spPr>
          <a:xfrm>
            <a:off x="631507" y="3392280"/>
            <a:ext cx="7156020" cy="14669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Первый параметр </a:t>
            </a:r>
            <a:r>
              <a:rPr lang="en-US" sz="2000" b="1" dirty="0"/>
              <a:t>self</a:t>
            </a:r>
            <a:r>
              <a:rPr lang="en-US" sz="2000" dirty="0"/>
              <a:t> – </a:t>
            </a:r>
            <a:r>
              <a:rPr lang="ru-RU" sz="2000" dirty="0"/>
              <a:t>это общепринятое имя для ссылки на объект, в контексте которого вызывается метод. Этот параметр обязателен и отличает метод объекта от обычной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368356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Атрибуты и методы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3867083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Используя имя объекта, можно обратиться к его методам и атрибутам. Для таких обращений применяется нотация точки – после имени объекта ставится точка, а затем пишется имя атрибута или метода, к которому нужно обратиться.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1F8A8D-8256-BA0A-276F-44DDB32CC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668" y="1058564"/>
            <a:ext cx="3867082" cy="29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3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4768440" y="1156717"/>
            <a:ext cx="3546723" cy="22137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Через ссылку </a:t>
            </a:r>
            <a:r>
              <a:rPr lang="en-US" sz="2000" dirty="0"/>
              <a:t>self </a:t>
            </a:r>
            <a:r>
              <a:rPr lang="ru-RU" sz="2000" dirty="0"/>
              <a:t>можно обращаться внутри класса к функциональности текущего объекта.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Методы</a:t>
            </a:r>
            <a:endParaRPr lang="ru-BY" dirty="0"/>
          </a:p>
        </p:txBody>
      </p:sp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23A4F1E6-9128-641C-7DBA-072DB0F19ADE}"/>
              </a:ext>
            </a:extLst>
          </p:cNvPr>
          <p:cNvSpPr txBox="1">
            <a:spLocks/>
          </p:cNvSpPr>
          <p:nvPr/>
        </p:nvSpPr>
        <p:spPr>
          <a:xfrm>
            <a:off x="631507" y="3392280"/>
            <a:ext cx="7156020" cy="14669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FF87F39-3512-CD33-39C5-96874AC4C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8" y="1158865"/>
            <a:ext cx="4115646" cy="28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Конструктор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Для создания объектов класса используется конструктор. В примерах ранее, когда мы создавали объекты классов, мы использовали конструкторы по умолчанию – не принимающие параметров и просто возвращающие объект класса.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Однако мы можем явным образом переопределить конструктор с помощью специального метода </a:t>
            </a:r>
            <a:r>
              <a:rPr lang="ru-RU" sz="2000" b="1" dirty="0"/>
              <a:t>__</a:t>
            </a:r>
            <a:r>
              <a:rPr lang="en-US" sz="2000" b="1" dirty="0" err="1"/>
              <a:t>init</a:t>
            </a:r>
            <a:r>
              <a:rPr lang="en-US" sz="2000" b="1" dirty="0"/>
              <a:t>__()</a:t>
            </a:r>
            <a:r>
              <a:rPr lang="ru-RU" sz="2000" b="1" dirty="0"/>
              <a:t> </a:t>
            </a:r>
            <a:r>
              <a:rPr lang="ru-RU" sz="2000" dirty="0"/>
              <a:t>(два нижних подчёркивания с каждой стороны). В таком случае при создании объекта будет вызываться уже не конструктор по умолчанию, а тот, который мы определили явно. 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567349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631596" y="1017724"/>
            <a:ext cx="7266776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Конструктор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A3C904-5B36-4CD0-C31E-F8C403778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37" y="1016667"/>
            <a:ext cx="6388567" cy="38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45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4194928" y="480767"/>
            <a:ext cx="4194928" cy="44305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Есть разница между использованием атрибутов класса и атрибутов объекта: атрибуты класса являются общими для всех объектов некоторого класса, а атрибуты объекта хранят информацию только о конкретном объекте.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Например, </a:t>
            </a:r>
            <a:r>
              <a:rPr lang="en-US" sz="2000" b="1" dirty="0" err="1"/>
              <a:t>car_count</a:t>
            </a:r>
            <a:r>
              <a:rPr lang="en-US" sz="2000" dirty="0"/>
              <a:t> - </a:t>
            </a:r>
            <a:r>
              <a:rPr lang="ru-RU" sz="2000" dirty="0"/>
              <a:t>атрибут класса, показывающий, сколько всего объектов данного класса создано, а </a:t>
            </a:r>
            <a:r>
              <a:rPr lang="en-US" sz="2000" b="1" dirty="0"/>
              <a:t>name</a:t>
            </a:r>
            <a:r>
              <a:rPr lang="en-US" sz="2000" dirty="0"/>
              <a:t> – </a:t>
            </a:r>
            <a:r>
              <a:rPr lang="ru-RU" sz="2000" dirty="0"/>
              <a:t>атрибут объекта, название конкретной машины. 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C9374E-D74B-3915-2E22-B8E58DB21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194928" cy="514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5043341" y="1017724"/>
            <a:ext cx="3038200" cy="31398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Кроме конструктора </a:t>
            </a:r>
            <a:r>
              <a:rPr lang="en-US" sz="2000" b="1" dirty="0"/>
              <a:t>__</a:t>
            </a:r>
            <a:r>
              <a:rPr lang="en-US" sz="2000" b="1" dirty="0" err="1"/>
              <a:t>init</a:t>
            </a:r>
            <a:r>
              <a:rPr lang="en-US" sz="2000" b="1" dirty="0"/>
              <a:t>__</a:t>
            </a:r>
            <a:r>
              <a:rPr lang="en-US" sz="2000" dirty="0"/>
              <a:t>, </a:t>
            </a:r>
            <a:r>
              <a:rPr lang="ru-RU" sz="2000" dirty="0"/>
              <a:t>есть ещё метод </a:t>
            </a:r>
            <a:r>
              <a:rPr lang="en-US" sz="2000" b="1" dirty="0"/>
              <a:t>__new__</a:t>
            </a:r>
            <a:r>
              <a:rPr lang="en-US" sz="2000" dirty="0"/>
              <a:t>, </a:t>
            </a:r>
            <a:r>
              <a:rPr lang="ru-RU" sz="2000" dirty="0"/>
              <a:t>который непосредственно создаёт новый экземпляр класса. Первым параметром он принимает ссылку на сам класс.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Создание объекта</a:t>
            </a:r>
            <a:endParaRPr lang="ru-BY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9965AF0-8F88-B569-E661-D6480F23B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51" y="1188206"/>
            <a:ext cx="4335890" cy="27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78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Удаление объекта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69396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В </a:t>
            </a:r>
            <a:r>
              <a:rPr lang="en-US" sz="2000" dirty="0"/>
              <a:t>Python </a:t>
            </a:r>
            <a:r>
              <a:rPr lang="ru-RU" sz="2000" dirty="0"/>
              <a:t>вы можете поучаствовать не только в создании объекта, но и в его удалении. Специально для этого предназначен метод-деструктор </a:t>
            </a:r>
            <a:r>
              <a:rPr lang="en-US" sz="2000" b="1" dirty="0"/>
              <a:t>del</a:t>
            </a:r>
            <a:r>
              <a:rPr lang="en-US" sz="2000" dirty="0"/>
              <a:t>. </a:t>
            </a: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1177F5-9928-AF35-60F1-3735B7768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338" y="2117377"/>
            <a:ext cx="6063792" cy="28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8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92156-046E-8FC4-F6E5-8F28A3DC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54E68285-7FF0-7D6F-F0AC-05C70E2BF0C5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7A9B6D-7A20-DA98-8DF4-F61E34321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BA0B50FA-28D5-8A0F-87A1-37EFA7111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41100"/>
            <a:ext cx="7717500" cy="3456000"/>
          </a:xfrm>
        </p:spPr>
        <p:txBody>
          <a:bodyPr/>
          <a:lstStyle/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>
                <a:solidFill>
                  <a:srgbClr val="000000"/>
                </a:solidFill>
              </a:rPr>
              <a:t>Класс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Инкапсуляция, наследование и полиморфизм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>
                <a:solidFill>
                  <a:srgbClr val="000000"/>
                </a:solidFill>
              </a:rPr>
              <a:t>Перегрузка операторов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MRO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4BD42F3-1ED5-429E-962F-27B49918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6400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План занятия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991299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5043341" y="1017724"/>
            <a:ext cx="3038200" cy="31398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Объект может имитировать стандартную функцию, то есть, при необходимости его можно вызывать с параметрами. За эту возможность отвечает специальный метод </a:t>
            </a:r>
            <a:r>
              <a:rPr lang="en-US" sz="2000" b="1" dirty="0"/>
              <a:t>__call__</a:t>
            </a:r>
            <a:r>
              <a:rPr lang="en-US" sz="2000" dirty="0"/>
              <a:t>. </a:t>
            </a: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Имитация функции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0AE2E7B-250F-80B7-5932-520E8EAA8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32" y="1058564"/>
            <a:ext cx="4034328" cy="33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98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Имитация числовых типов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3867083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Объекты могут участвовать и в математических операциях, если у них определены специальные методы. Например, </a:t>
            </a:r>
            <a:r>
              <a:rPr lang="en-US" sz="2000" b="1" dirty="0"/>
              <a:t>__</a:t>
            </a:r>
            <a:r>
              <a:rPr lang="en-US" sz="2000" b="1" dirty="0" err="1"/>
              <a:t>mul</a:t>
            </a:r>
            <a:r>
              <a:rPr lang="en-US" sz="2000" b="1" dirty="0"/>
              <a:t>__ </a:t>
            </a:r>
            <a:r>
              <a:rPr lang="ru-RU" sz="2000" dirty="0"/>
              <a:t>позволяет умножать объект на число по определённой программистом логике.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5075C9-7314-2AA0-1647-46CE746E8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239" y="1107783"/>
            <a:ext cx="3802511" cy="29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10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2AB498-7007-865C-93E7-CCC72CB9F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11225" t="12867" r="16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oogle Shape;166;p23">
            <a:extLst>
              <a:ext uri="{FF2B5EF4-FFF2-40B4-BE49-F238E27FC236}">
                <a16:creationId xmlns:a16="http://schemas.microsoft.com/office/drawing/2014/main" id="{5A4E732E-E228-F06C-9EEF-98FC6927FA98}"/>
              </a:ext>
            </a:extLst>
          </p:cNvPr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6" name="Google Shape;167;p23">
              <a:extLst>
                <a:ext uri="{FF2B5EF4-FFF2-40B4-BE49-F238E27FC236}">
                  <a16:creationId xmlns:a16="http://schemas.microsoft.com/office/drawing/2014/main" id="{B6788147-D608-3CA2-8677-1B8A7173CF53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68;p23">
              <a:extLst>
                <a:ext uri="{FF2B5EF4-FFF2-40B4-BE49-F238E27FC236}">
                  <a16:creationId xmlns:a16="http://schemas.microsoft.com/office/drawing/2014/main" id="{A9F09E6C-225E-DB31-B850-50BDF461E39F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F1C5DA20-8B60-B82E-DFA2-C201FB5E672A}"/>
              </a:ext>
            </a:extLst>
          </p:cNvPr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69;p23">
            <a:extLst>
              <a:ext uri="{FF2B5EF4-FFF2-40B4-BE49-F238E27FC236}">
                <a16:creationId xmlns:a16="http://schemas.microsoft.com/office/drawing/2014/main" id="{D5956482-DB72-7DBF-0195-6BBE7E0D516F}"/>
              </a:ext>
            </a:extLst>
          </p:cNvPr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0" name="Google Shape;170;p23">
              <a:extLst>
                <a:ext uri="{FF2B5EF4-FFF2-40B4-BE49-F238E27FC236}">
                  <a16:creationId xmlns:a16="http://schemas.microsoft.com/office/drawing/2014/main" id="{303F75A9-020B-97E5-3109-516D9802B62C}"/>
                </a:ext>
              </a:extLst>
            </p:cNvPr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23">
              <a:extLst>
                <a:ext uri="{FF2B5EF4-FFF2-40B4-BE49-F238E27FC236}">
                  <a16:creationId xmlns:a16="http://schemas.microsoft.com/office/drawing/2014/main" id="{B8978FB0-6133-F6FA-86C7-C5F473C6DCD0}"/>
                </a:ext>
              </a:extLst>
            </p:cNvPr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;p23">
              <a:extLst>
                <a:ext uri="{FF2B5EF4-FFF2-40B4-BE49-F238E27FC236}">
                  <a16:creationId xmlns:a16="http://schemas.microsoft.com/office/drawing/2014/main" id="{80F899ED-6C7B-726B-FB43-468CD015E4CC}"/>
                </a:ext>
              </a:extLst>
            </p:cNvPr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2B6B-8E49-C684-6E64-817A9478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10" y="445025"/>
            <a:ext cx="8089989" cy="569210"/>
          </a:xfrm>
        </p:spPr>
        <p:txBody>
          <a:bodyPr/>
          <a:lstStyle/>
          <a:p>
            <a:r>
              <a:rPr lang="ru-RU" dirty="0"/>
              <a:t>Принципы ООП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24DEA9-9AA8-536B-CFA0-9C11F79F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4A4FA6F-1616-CD71-3D7D-F9AF10CEC0FC}"/>
              </a:ext>
            </a:extLst>
          </p:cNvPr>
          <p:cNvSpPr txBox="1">
            <a:spLocks/>
          </p:cNvSpPr>
          <p:nvPr/>
        </p:nvSpPr>
        <p:spPr>
          <a:xfrm>
            <a:off x="2638926" y="1565525"/>
            <a:ext cx="6324683" cy="31329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200" dirty="0">
                <a:cs typeface="Baloo 2"/>
                <a:sym typeface="Baloo 2"/>
              </a:rPr>
              <a:t>	</a:t>
            </a:r>
            <a:r>
              <a:rPr lang="ru-RU" sz="2000" dirty="0">
                <a:cs typeface="Baloo 2"/>
                <a:sym typeface="Baloo 2"/>
              </a:rPr>
              <a:t>Объектно-ориентированное программирование строится на четырёх основных принципах: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абстракция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/>
              <a:t>и</a:t>
            </a:r>
            <a:r>
              <a:rPr lang="ru-RU" sz="2000" b="1" dirty="0">
                <a:solidFill>
                  <a:srgbClr val="000000"/>
                </a:solidFill>
              </a:rPr>
              <a:t>нкапсуляция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/>
              <a:t>наследование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>
                <a:solidFill>
                  <a:srgbClr val="000000"/>
                </a:solidFill>
              </a:rPr>
              <a:t>полиморфизм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endParaRPr lang="ru-RU" sz="2000" dirty="0">
              <a:cs typeface="Baloo 2"/>
              <a:sym typeface="Baloo 2"/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10322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631596" y="1017724"/>
            <a:ext cx="7266776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ru-RU" sz="2000" b="1" dirty="0"/>
              <a:t>Абстракция</a:t>
            </a:r>
            <a:r>
              <a:rPr lang="ru-RU" sz="2000" dirty="0"/>
              <a:t> – это выделение основных, наиболее значимых характеристик объекта и игнорирование второстепенных. Объект характеризуется свойствами, которые отличают его от остальных объектов, но при этом чётко определяют его концептуальные границы.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Абстракция нужна, когда мы имеем дело с составными объектами. Например, мы должны понимать, что перед нами абстракция, если мы рассматриваем объект как «дом», а не как совокупность стекла, кирпича и бетона. Абстракция позволяет бороться со сложностью реального мира, игнорируя нерелевантные детали.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Абстракция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930370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Инкапсуляция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ru-RU" sz="2000" b="1" dirty="0"/>
              <a:t>Инкапсуляция</a:t>
            </a:r>
            <a:r>
              <a:rPr lang="ru-RU" sz="2000" dirty="0"/>
              <a:t> – принцип, согласно которому сложность реализации программного компонента должна быть сокрыта за его интерфейсом. Инкапсуляция блокирует доступ к деталям сложной концепции.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Для чего нужна инкапсуляция: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упрощение процесса разработки, так как отсутствует необходимость вникать в тонкости реализации того или иного объекта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повышение надёжности программ, так как при внесении изменений в один из компонентов, остальные части программы остаются неизменными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упрощение обмена компонентами между программами</a:t>
            </a:r>
            <a:endParaRPr lang="ru-RU" sz="2000" dirty="0">
              <a:solidFill>
                <a:srgbClr val="000000"/>
              </a:solidFill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42035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4289104" y="1051899"/>
            <a:ext cx="3860951" cy="37473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Одно нижнее подчёркивание перед именем атрибута или метода говорит о режиме доступа </a:t>
            </a:r>
            <a:r>
              <a:rPr lang="en-US" sz="2000" b="1" dirty="0"/>
              <a:t>protected</a:t>
            </a:r>
            <a:r>
              <a:rPr lang="en-US" sz="2000" dirty="0"/>
              <a:t>, </a:t>
            </a:r>
            <a:r>
              <a:rPr lang="ru-RU" sz="2000" dirty="0"/>
              <a:t>два нижних подчёркивания – </a:t>
            </a:r>
            <a:r>
              <a:rPr lang="en-US" sz="2000" b="1" dirty="0"/>
              <a:t>private</a:t>
            </a:r>
            <a:r>
              <a:rPr lang="en-US" sz="2000" dirty="0"/>
              <a:t>. </a:t>
            </a:r>
            <a:r>
              <a:rPr lang="ru-RU" sz="2000" dirty="0"/>
              <a:t>Режимы доступа в </a:t>
            </a:r>
            <a:r>
              <a:rPr lang="en-US" sz="2000" dirty="0"/>
              <a:t>Python </a:t>
            </a:r>
            <a:r>
              <a:rPr lang="ru-RU" sz="2000" dirty="0"/>
              <a:t>– на уровне соглашений, на самом деле мы всё еще можем получить доступ к инкапсулированным частям.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Инкапсуляция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55AF99-DF51-1A77-FBEB-FC6E05564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23" y="1016762"/>
            <a:ext cx="4087481" cy="35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50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Инкапсуляция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4189817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Методы доступа предназначены для чтения или изменения данных. </a:t>
            </a:r>
            <a:endParaRPr lang="en-US" sz="2000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i="1" dirty="0"/>
              <a:t>Метод получения </a:t>
            </a:r>
            <a:r>
              <a:rPr lang="en-US" sz="2000" dirty="0"/>
              <a:t>(</a:t>
            </a:r>
            <a:r>
              <a:rPr lang="en-US" sz="2000" b="1" dirty="0"/>
              <a:t>getter</a:t>
            </a:r>
            <a:r>
              <a:rPr lang="en-US" sz="2000" dirty="0"/>
              <a:t>)</a:t>
            </a:r>
            <a:r>
              <a:rPr lang="ru-RU" sz="2000" dirty="0"/>
              <a:t> позволяет читать внутренние данные (например, </a:t>
            </a:r>
            <a:r>
              <a:rPr lang="en-US" sz="2000" dirty="0"/>
              <a:t>private-</a:t>
            </a:r>
            <a:r>
              <a:rPr lang="ru-RU" sz="2000" dirty="0"/>
              <a:t>атрибуты) извне. </a:t>
            </a:r>
            <a:endParaRPr lang="en-US" sz="2000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i="1" dirty="0"/>
              <a:t>Метод задания </a:t>
            </a:r>
            <a:r>
              <a:rPr lang="ru-RU" sz="2000" dirty="0"/>
              <a:t>(</a:t>
            </a:r>
            <a:r>
              <a:rPr lang="en-US" sz="2000" b="1" dirty="0"/>
              <a:t>setter</a:t>
            </a:r>
            <a:r>
              <a:rPr lang="en-US" sz="2000" dirty="0"/>
              <a:t>)</a:t>
            </a:r>
            <a:r>
              <a:rPr lang="ru-RU" sz="2000" dirty="0"/>
              <a:t> должен предотвращать установку некорректного значения внутренним данным.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E70230-9842-FBAE-08B0-C36A9C2D0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067" y="1017724"/>
            <a:ext cx="3782347" cy="40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61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4952590" y="1017724"/>
            <a:ext cx="2925005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b="1" dirty="0"/>
              <a:t>Наследование</a:t>
            </a:r>
            <a:r>
              <a:rPr lang="ru-RU" sz="2000" dirty="0"/>
              <a:t> – это способ создания нового класса на основе уже существующего, при котором класс-потомок заимствует свойства и методы родительского класса и также добавляет собственные.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Наследование</a:t>
            </a:r>
            <a:endParaRPr lang="ru-BY" dirty="0"/>
          </a:p>
        </p:txBody>
      </p:sp>
      <p:pic>
        <p:nvPicPr>
          <p:cNvPr id="1026" name="Picture 2" descr="Python. ООП Наследование">
            <a:extLst>
              <a:ext uri="{FF2B5EF4-FFF2-40B4-BE49-F238E27FC236}">
                <a16:creationId xmlns:a16="http://schemas.microsoft.com/office/drawing/2014/main" id="{6C0561E3-DEA8-262C-F243-4BCC99919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40" y="1296330"/>
            <a:ext cx="4647650" cy="319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189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Наследование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A175CB-39A5-578E-3F1F-91647F036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51" y="1361810"/>
            <a:ext cx="2566004" cy="22580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B4E4B3B-26D4-50D6-507B-6CF567128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226" y="1128882"/>
            <a:ext cx="3699662" cy="28857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E5C1C6-A6BA-B603-10F4-0E21BE3C0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765" y="1301181"/>
            <a:ext cx="2062610" cy="254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4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3880222" y="1051899"/>
            <a:ext cx="4178103" cy="37473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Иногда требуется обратиться к родительскому классу из дочернего. Например, если дочерний класс переопределяет метод инициализации, то ему, как правило, следует вызвать инициализатор родителя. </a:t>
            </a:r>
          </a:p>
          <a:p>
            <a:pPr marL="92075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Обратиться к классу-родителю можно через </a:t>
            </a:r>
            <a:r>
              <a:rPr lang="en-US" sz="2000" dirty="0"/>
              <a:t>super. </a:t>
            </a:r>
            <a:r>
              <a:rPr lang="en-US" sz="2000" b="1" dirty="0"/>
              <a:t>super()</a:t>
            </a:r>
            <a:r>
              <a:rPr lang="ru-RU" sz="2000" b="1" dirty="0"/>
              <a:t> </a:t>
            </a:r>
            <a:r>
              <a:rPr lang="en-US" sz="2000" dirty="0"/>
              <a:t>– </a:t>
            </a:r>
            <a:r>
              <a:rPr lang="ru-RU" sz="2000" dirty="0"/>
              <a:t>это особый прокси-класс к нужному родительскому классу.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Super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EE8E59-AD48-5153-B36C-A7EE97807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19" y="1051899"/>
            <a:ext cx="3481203" cy="27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29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2AB498-7007-865C-93E7-CCC72CB9F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11225" t="12867" r="16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oogle Shape;166;p23">
            <a:extLst>
              <a:ext uri="{FF2B5EF4-FFF2-40B4-BE49-F238E27FC236}">
                <a16:creationId xmlns:a16="http://schemas.microsoft.com/office/drawing/2014/main" id="{5A4E732E-E228-F06C-9EEF-98FC6927FA98}"/>
              </a:ext>
            </a:extLst>
          </p:cNvPr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6" name="Google Shape;167;p23">
              <a:extLst>
                <a:ext uri="{FF2B5EF4-FFF2-40B4-BE49-F238E27FC236}">
                  <a16:creationId xmlns:a16="http://schemas.microsoft.com/office/drawing/2014/main" id="{B6788147-D608-3CA2-8677-1B8A7173CF53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68;p23">
              <a:extLst>
                <a:ext uri="{FF2B5EF4-FFF2-40B4-BE49-F238E27FC236}">
                  <a16:creationId xmlns:a16="http://schemas.microsoft.com/office/drawing/2014/main" id="{A9F09E6C-225E-DB31-B850-50BDF461E39F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F1C5DA20-8B60-B82E-DFA2-C201FB5E672A}"/>
              </a:ext>
            </a:extLst>
          </p:cNvPr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69;p23">
            <a:extLst>
              <a:ext uri="{FF2B5EF4-FFF2-40B4-BE49-F238E27FC236}">
                <a16:creationId xmlns:a16="http://schemas.microsoft.com/office/drawing/2014/main" id="{D5956482-DB72-7DBF-0195-6BBE7E0D516F}"/>
              </a:ext>
            </a:extLst>
          </p:cNvPr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0" name="Google Shape;170;p23">
              <a:extLst>
                <a:ext uri="{FF2B5EF4-FFF2-40B4-BE49-F238E27FC236}">
                  <a16:creationId xmlns:a16="http://schemas.microsoft.com/office/drawing/2014/main" id="{303F75A9-020B-97E5-3109-516D9802B62C}"/>
                </a:ext>
              </a:extLst>
            </p:cNvPr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23">
              <a:extLst>
                <a:ext uri="{FF2B5EF4-FFF2-40B4-BE49-F238E27FC236}">
                  <a16:creationId xmlns:a16="http://schemas.microsoft.com/office/drawing/2014/main" id="{B8978FB0-6133-F6FA-86C7-C5F473C6DCD0}"/>
                </a:ext>
              </a:extLst>
            </p:cNvPr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;p23">
              <a:extLst>
                <a:ext uri="{FF2B5EF4-FFF2-40B4-BE49-F238E27FC236}">
                  <a16:creationId xmlns:a16="http://schemas.microsoft.com/office/drawing/2014/main" id="{80F899ED-6C7B-726B-FB43-468CD015E4CC}"/>
                </a:ext>
              </a:extLst>
            </p:cNvPr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2B6B-8E49-C684-6E64-817A9478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10" y="445025"/>
            <a:ext cx="8089989" cy="569210"/>
          </a:xfrm>
        </p:spPr>
        <p:txBody>
          <a:bodyPr/>
          <a:lstStyle/>
          <a:p>
            <a:r>
              <a:rPr lang="ru-RU" dirty="0"/>
              <a:t>ООП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24DEA9-9AA8-536B-CFA0-9C11F79F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4A4FA6F-1616-CD71-3D7D-F9AF10CEC0FC}"/>
              </a:ext>
            </a:extLst>
          </p:cNvPr>
          <p:cNvSpPr txBox="1">
            <a:spLocks/>
          </p:cNvSpPr>
          <p:nvPr/>
        </p:nvSpPr>
        <p:spPr>
          <a:xfrm>
            <a:off x="2638926" y="1565525"/>
            <a:ext cx="6324683" cy="31329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200" dirty="0">
                <a:cs typeface="Baloo 2"/>
                <a:sym typeface="Baloo 2"/>
              </a:rPr>
              <a:t>	</a:t>
            </a:r>
            <a:r>
              <a:rPr lang="ru-RU" sz="2000" b="1" dirty="0">
                <a:cs typeface="Baloo 2"/>
                <a:sym typeface="Baloo 2"/>
              </a:rPr>
              <a:t>Объектно-ориентированное программирование (ООП)</a:t>
            </a:r>
            <a:r>
              <a:rPr lang="ru-RU" sz="2000" dirty="0">
                <a:cs typeface="Baloo 2"/>
                <a:sym typeface="Baloo 2"/>
              </a:rPr>
              <a:t> – это парадигма программирования, в которой основными концепциями являются понятия объектов и классов.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b="1" dirty="0">
                <a:cs typeface="Baloo 2"/>
                <a:sym typeface="Baloo 2"/>
              </a:rPr>
              <a:t>	Класс</a:t>
            </a:r>
            <a:r>
              <a:rPr lang="ru-RU" sz="2000" dirty="0">
                <a:cs typeface="Baloo 2"/>
                <a:sym typeface="Baloo 2"/>
              </a:rPr>
              <a:t> – это тип, описывающий устройство объектов.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b="1" dirty="0">
                <a:cs typeface="Baloo 2"/>
                <a:sym typeface="Baloo 2"/>
              </a:rPr>
              <a:t>	Объект</a:t>
            </a:r>
            <a:r>
              <a:rPr lang="ru-RU" sz="2000" dirty="0">
                <a:cs typeface="Baloo 2"/>
                <a:sym typeface="Baloo 2"/>
              </a:rPr>
              <a:t> – экземпляр класса. Класс можно представить как чертёж, по которому создаются объекты. 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217837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Полиморфизм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1" y="1058565"/>
            <a:ext cx="7620044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b="1" dirty="0"/>
              <a:t>Полиморфизм</a:t>
            </a:r>
            <a:r>
              <a:rPr lang="ru-RU" sz="2000" dirty="0"/>
              <a:t> – это поддержка нескольких реализаций на основе общего интерфейса. </a:t>
            </a:r>
          </a:p>
        </p:txBody>
      </p:sp>
      <p:pic>
        <p:nvPicPr>
          <p:cNvPr id="3074" name="Picture 2" descr="Smartiqa Полиморфизм">
            <a:extLst>
              <a:ext uri="{FF2B5EF4-FFF2-40B4-BE49-F238E27FC236}">
                <a16:creationId xmlns:a16="http://schemas.microsoft.com/office/drawing/2014/main" id="{5146EE05-8B76-7E05-777E-1C9C37F8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61" y="1659403"/>
            <a:ext cx="5127477" cy="352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976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Полиморфизм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57E04F-F79B-D0AC-B206-5E616D961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" y="994111"/>
            <a:ext cx="3046695" cy="3978113"/>
          </a:xfrm>
          <a:prstGeom prst="rect">
            <a:avLst/>
          </a:prstGeom>
        </p:spPr>
      </p:pic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7040407B-D380-9192-AF40-BCD8517DE179}"/>
              </a:ext>
            </a:extLst>
          </p:cNvPr>
          <p:cNvSpPr txBox="1">
            <a:spLocks/>
          </p:cNvSpPr>
          <p:nvPr/>
        </p:nvSpPr>
        <p:spPr>
          <a:xfrm>
            <a:off x="3773160" y="1013374"/>
            <a:ext cx="3557092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Одинаковый интерфейс могут иметь и классы, не связанные родственными узлами. В данном примере код может одинаково удобно работать с классами </a:t>
            </a:r>
            <a:r>
              <a:rPr lang="en-US" sz="2000" dirty="0"/>
              <a:t>English </a:t>
            </a:r>
            <a:r>
              <a:rPr lang="ru-RU" sz="2000" dirty="0"/>
              <a:t>и </a:t>
            </a:r>
            <a:r>
              <a:rPr lang="en-US" sz="2000" dirty="0"/>
              <a:t>French, </a:t>
            </a:r>
            <a:r>
              <a:rPr lang="ru-RU" sz="2000" dirty="0"/>
              <a:t>так как методы объектов этих классов называются и могут быть вызваны одинаково.  </a:t>
            </a:r>
          </a:p>
        </p:txBody>
      </p:sp>
    </p:spTree>
    <p:extLst>
      <p:ext uri="{BB962C8B-B14F-4D97-AF65-F5344CB8AC3E}">
        <p14:creationId xmlns:p14="http://schemas.microsoft.com/office/powerpoint/2010/main" val="2671618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1" y="1017724"/>
            <a:ext cx="7074368" cy="35168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Перегрузка операторов в </a:t>
            </a:r>
            <a:r>
              <a:rPr lang="en-US" sz="2000" dirty="0"/>
              <a:t>Python</a:t>
            </a:r>
            <a:r>
              <a:rPr lang="ru-RU" sz="2000" dirty="0"/>
              <a:t> – это возможность с помощью специальных методов в классах переопределять различные операторы языка. Имена таких методов обычно включают двойные нижние подчёркивания в начале и конце имени метода.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Под операторами в данном контексте понимаются не только арифметические операторы, но также специфика синтаксиса языка, обеспечивающая операции создания объекта, вызова объекта как функции, обращение к элементу объекта по индексу, вывод объекта и многое другое. 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Перегрузка операторов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946532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Перегрузка операторов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Мы уже рассмотрели ряд методов перегрузки операторов: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en-US" sz="2000" b="1" dirty="0"/>
              <a:t>__</a:t>
            </a:r>
            <a:r>
              <a:rPr lang="en-US" sz="2000" b="1" dirty="0" err="1"/>
              <a:t>init</a:t>
            </a:r>
            <a:r>
              <a:rPr lang="en-US" sz="2000" b="1" dirty="0"/>
              <a:t>__ </a:t>
            </a:r>
            <a:r>
              <a:rPr lang="en-US" sz="2000" dirty="0"/>
              <a:t>- </a:t>
            </a:r>
            <a:r>
              <a:rPr lang="ru-RU" sz="2000" dirty="0"/>
              <a:t>конструктор объектов класса, нужен для инициализации атрибутов объекта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en-US" sz="2000" b="1" dirty="0">
                <a:solidFill>
                  <a:srgbClr val="000000"/>
                </a:solidFill>
              </a:rPr>
              <a:t>__del__ </a:t>
            </a:r>
            <a:r>
              <a:rPr lang="ru-RU" sz="2000" dirty="0">
                <a:solidFill>
                  <a:srgbClr val="000000"/>
                </a:solidFill>
              </a:rPr>
              <a:t>- деструктор объекта, вызывается при удалении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/>
              <a:t>__</a:t>
            </a:r>
            <a:r>
              <a:rPr lang="en-US" sz="2000" b="1" dirty="0"/>
              <a:t>new__ </a:t>
            </a:r>
            <a:r>
              <a:rPr lang="en-US" sz="2000" dirty="0"/>
              <a:t>- </a:t>
            </a:r>
            <a:r>
              <a:rPr lang="ru-RU" sz="2000" dirty="0"/>
              <a:t>метод непосредственно для создания экземпляра класса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en-US" sz="2000" b="1" dirty="0">
                <a:solidFill>
                  <a:srgbClr val="000000"/>
                </a:solidFill>
              </a:rPr>
              <a:t>__</a:t>
            </a:r>
            <a:r>
              <a:rPr lang="en-US" sz="2000" b="1" dirty="0" err="1">
                <a:solidFill>
                  <a:srgbClr val="000000"/>
                </a:solidFill>
              </a:rPr>
              <a:t>mul</a:t>
            </a:r>
            <a:r>
              <a:rPr lang="en-US" sz="2000" b="1" dirty="0">
                <a:solidFill>
                  <a:srgbClr val="000000"/>
                </a:solidFill>
              </a:rPr>
              <a:t>__</a:t>
            </a:r>
            <a:r>
              <a:rPr lang="ru-RU" sz="2000" b="1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- метод перегрузки оператора умножения, вызывается, когда объект участвует в операции умножения в роли операнда с левой стороны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63321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1" y="1017724"/>
            <a:ext cx="7074368" cy="35168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Возможность перегрузки операторов обеспечивает схожесть пользовательского класса со встроенными классами</a:t>
            </a:r>
            <a:r>
              <a:rPr lang="en-US" sz="2000" dirty="0"/>
              <a:t> Python. </a:t>
            </a:r>
            <a:r>
              <a:rPr lang="ru-RU" sz="2000" dirty="0"/>
              <a:t>Ведь все встроенные типы данных </a:t>
            </a:r>
            <a:r>
              <a:rPr lang="en-US" sz="2000" dirty="0"/>
              <a:t>Python</a:t>
            </a:r>
            <a:r>
              <a:rPr lang="ru-RU" sz="2000" dirty="0"/>
              <a:t> – это классы. В результате все объекты могут иметь одинаковые интерфейсы.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Так, если ваш класс предполагает обращение к элементу объекта по индексу, например, </a:t>
            </a:r>
            <a:r>
              <a:rPr lang="en-US" sz="2000" dirty="0"/>
              <a:t>a[0], </a:t>
            </a:r>
            <a:r>
              <a:rPr lang="ru-RU" sz="2000" dirty="0"/>
              <a:t>то это можно обеспечить, используя методы перегрузки операторов.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Перегрузка операторов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253957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Перегрузка операторов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4572001" y="1058565"/>
            <a:ext cx="3858748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Такая реализация делает объекты класса </a:t>
            </a:r>
            <a:r>
              <a:rPr lang="en-US" sz="2000" dirty="0"/>
              <a:t>Container </a:t>
            </a:r>
            <a:r>
              <a:rPr lang="ru-RU" sz="2000" dirty="0"/>
              <a:t>похожими на встроенные типы строк, списков и кортежей. Метод </a:t>
            </a:r>
            <a:r>
              <a:rPr lang="en-US" sz="2000" b="1" dirty="0"/>
              <a:t>__</a:t>
            </a:r>
            <a:r>
              <a:rPr lang="en-US" sz="2000" b="1" dirty="0" err="1"/>
              <a:t>getitem</a:t>
            </a:r>
            <a:r>
              <a:rPr lang="en-US" sz="2000" b="1" dirty="0"/>
              <a:t>__ </a:t>
            </a:r>
            <a:r>
              <a:rPr lang="ru-RU" sz="2000" dirty="0"/>
              <a:t>перегружает операцию извлечения элементов по индексу.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692A21-5F05-EAFF-4124-2B3D417A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38" y="975757"/>
            <a:ext cx="4031167" cy="412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05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3959576" y="1017724"/>
            <a:ext cx="4023776" cy="39124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Чтобы реализовать сложение двух объектов </a:t>
            </a:r>
            <a:r>
              <a:rPr lang="ru-RU" sz="2000" dirty="0" err="1"/>
              <a:t>кастомных</a:t>
            </a:r>
            <a:r>
              <a:rPr lang="ru-RU" sz="2000" dirty="0"/>
              <a:t> классов, нужно переопределить метод </a:t>
            </a:r>
            <a:r>
              <a:rPr lang="en-US" sz="2000" b="1" dirty="0"/>
              <a:t>__add__. </a:t>
            </a:r>
            <a:r>
              <a:rPr lang="ru-RU" sz="2000" dirty="0"/>
              <a:t>Когда мы используем </a:t>
            </a:r>
            <a:r>
              <a:rPr lang="en-US" sz="2000" dirty="0"/>
              <a:t>p1 + p2, Python </a:t>
            </a:r>
            <a:r>
              <a:rPr lang="ru-RU" sz="2000" dirty="0"/>
              <a:t>вызывает </a:t>
            </a:r>
            <a:r>
              <a:rPr lang="en-US" sz="2000" b="1" dirty="0"/>
              <a:t>p1.__add__(p2)</a:t>
            </a:r>
            <a:r>
              <a:rPr lang="en-US" sz="2000" dirty="0"/>
              <a:t>, </a:t>
            </a:r>
            <a:r>
              <a:rPr lang="ru-RU" sz="2000" dirty="0"/>
              <a:t>а тот в свою очередь вызывает </a:t>
            </a:r>
            <a:r>
              <a:rPr lang="en-US" sz="2000" b="1" dirty="0" err="1"/>
              <a:t>Point.__add</a:t>
            </a:r>
            <a:r>
              <a:rPr lang="en-US" sz="2000" b="1" dirty="0"/>
              <a:t>__(p1, p2)</a:t>
            </a:r>
            <a:r>
              <a:rPr lang="ru-RU" sz="2000" dirty="0"/>
              <a:t>. После этого операция сложения проходит указанным нами способом.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Перегрузка операторов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084EE8-C863-036B-BB73-63AA56315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90" y="1017724"/>
            <a:ext cx="3512779" cy="38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49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Перегрузка операторов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4572001" y="1058565"/>
            <a:ext cx="3858748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Перегружать можно и операторы сравнения. Допустим, нужно сравнивать, какая из точек находится дальше от начала координат. Данная реализация обеспечит возможность сравнения двух объектов </a:t>
            </a:r>
            <a:r>
              <a:rPr lang="ru-RU" sz="2000" dirty="0" err="1"/>
              <a:t>кастомного</a:t>
            </a:r>
            <a:r>
              <a:rPr lang="ru-RU" sz="2000" dirty="0"/>
              <a:t> класса.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16FC0D-DA6C-E811-6745-24C1BAB36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71" y="1017724"/>
            <a:ext cx="4119929" cy="39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6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2AB498-7007-865C-93E7-CCC72CB9F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11225" t="12867" r="16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oogle Shape;166;p23">
            <a:extLst>
              <a:ext uri="{FF2B5EF4-FFF2-40B4-BE49-F238E27FC236}">
                <a16:creationId xmlns:a16="http://schemas.microsoft.com/office/drawing/2014/main" id="{5A4E732E-E228-F06C-9EEF-98FC6927FA98}"/>
              </a:ext>
            </a:extLst>
          </p:cNvPr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6" name="Google Shape;167;p23">
              <a:extLst>
                <a:ext uri="{FF2B5EF4-FFF2-40B4-BE49-F238E27FC236}">
                  <a16:creationId xmlns:a16="http://schemas.microsoft.com/office/drawing/2014/main" id="{B6788147-D608-3CA2-8677-1B8A7173CF53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68;p23">
              <a:extLst>
                <a:ext uri="{FF2B5EF4-FFF2-40B4-BE49-F238E27FC236}">
                  <a16:creationId xmlns:a16="http://schemas.microsoft.com/office/drawing/2014/main" id="{A9F09E6C-225E-DB31-B850-50BDF461E39F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F1C5DA20-8B60-B82E-DFA2-C201FB5E672A}"/>
              </a:ext>
            </a:extLst>
          </p:cNvPr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69;p23">
            <a:extLst>
              <a:ext uri="{FF2B5EF4-FFF2-40B4-BE49-F238E27FC236}">
                <a16:creationId xmlns:a16="http://schemas.microsoft.com/office/drawing/2014/main" id="{D5956482-DB72-7DBF-0195-6BBE7E0D516F}"/>
              </a:ext>
            </a:extLst>
          </p:cNvPr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0" name="Google Shape;170;p23">
              <a:extLst>
                <a:ext uri="{FF2B5EF4-FFF2-40B4-BE49-F238E27FC236}">
                  <a16:creationId xmlns:a16="http://schemas.microsoft.com/office/drawing/2014/main" id="{303F75A9-020B-97E5-3109-516D9802B62C}"/>
                </a:ext>
              </a:extLst>
            </p:cNvPr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23">
              <a:extLst>
                <a:ext uri="{FF2B5EF4-FFF2-40B4-BE49-F238E27FC236}">
                  <a16:creationId xmlns:a16="http://schemas.microsoft.com/office/drawing/2014/main" id="{B8978FB0-6133-F6FA-86C7-C5F473C6DCD0}"/>
                </a:ext>
              </a:extLst>
            </p:cNvPr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;p23">
              <a:extLst>
                <a:ext uri="{FF2B5EF4-FFF2-40B4-BE49-F238E27FC236}">
                  <a16:creationId xmlns:a16="http://schemas.microsoft.com/office/drawing/2014/main" id="{80F899ED-6C7B-726B-FB43-468CD015E4CC}"/>
                </a:ext>
              </a:extLst>
            </p:cNvPr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2B6B-8E49-C684-6E64-817A9478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10" y="445025"/>
            <a:ext cx="8089989" cy="569210"/>
          </a:xfrm>
        </p:spPr>
        <p:txBody>
          <a:bodyPr/>
          <a:lstStyle/>
          <a:p>
            <a:r>
              <a:rPr lang="en-US" dirty="0"/>
              <a:t>MRO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24DEA9-9AA8-536B-CFA0-9C11F79F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4A4FA6F-1616-CD71-3D7D-F9AF10CEC0FC}"/>
              </a:ext>
            </a:extLst>
          </p:cNvPr>
          <p:cNvSpPr txBox="1">
            <a:spLocks/>
          </p:cNvSpPr>
          <p:nvPr/>
        </p:nvSpPr>
        <p:spPr>
          <a:xfrm>
            <a:off x="2638926" y="1565525"/>
            <a:ext cx="6324683" cy="31329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200" dirty="0">
                <a:cs typeface="Baloo 2"/>
                <a:sym typeface="Baloo 2"/>
              </a:rPr>
              <a:t>	</a:t>
            </a:r>
            <a:r>
              <a:rPr lang="ru-RU" sz="2000" dirty="0">
                <a:cs typeface="Baloo 2"/>
                <a:sym typeface="Baloo 2"/>
              </a:rPr>
              <a:t>Порядок разрешения методов (</a:t>
            </a:r>
            <a:r>
              <a:rPr lang="en-US" sz="2000" b="1" dirty="0">
                <a:cs typeface="Baloo 2"/>
                <a:sym typeface="Baloo 2"/>
              </a:rPr>
              <a:t>M</a:t>
            </a:r>
            <a:r>
              <a:rPr lang="en-US" sz="2000" dirty="0">
                <a:cs typeface="Baloo 2"/>
                <a:sym typeface="Baloo 2"/>
              </a:rPr>
              <a:t>ethod </a:t>
            </a:r>
            <a:r>
              <a:rPr lang="en-US" sz="2000" b="1" dirty="0">
                <a:cs typeface="Baloo 2"/>
                <a:sym typeface="Baloo 2"/>
              </a:rPr>
              <a:t>R</a:t>
            </a:r>
            <a:r>
              <a:rPr lang="en-US" sz="2000" dirty="0">
                <a:cs typeface="Baloo 2"/>
                <a:sym typeface="Baloo 2"/>
              </a:rPr>
              <a:t>esolution </a:t>
            </a:r>
            <a:r>
              <a:rPr lang="en-US" sz="2000" b="1" dirty="0">
                <a:cs typeface="Baloo 2"/>
                <a:sym typeface="Baloo 2"/>
              </a:rPr>
              <a:t>O</a:t>
            </a:r>
            <a:r>
              <a:rPr lang="en-US" sz="2000" dirty="0">
                <a:cs typeface="Baloo 2"/>
                <a:sym typeface="Baloo 2"/>
              </a:rPr>
              <a:t>rder) </a:t>
            </a:r>
            <a:r>
              <a:rPr lang="ru-RU" sz="2000" dirty="0">
                <a:cs typeface="Baloo 2"/>
                <a:sym typeface="Baloo 2"/>
              </a:rPr>
              <a:t>в </a:t>
            </a:r>
            <a:r>
              <a:rPr lang="en-US" sz="2000" dirty="0">
                <a:cs typeface="Baloo 2"/>
                <a:sym typeface="Baloo 2"/>
              </a:rPr>
              <a:t>Python </a:t>
            </a:r>
            <a:r>
              <a:rPr lang="ru-RU" sz="2000" dirty="0">
                <a:cs typeface="Baloo 2"/>
                <a:sym typeface="Baloo 2"/>
              </a:rPr>
              <a:t>описывает путь поиска класса, который используется для получения соответствующего метода в классах, содержащих множественное наследование. </a:t>
            </a:r>
            <a:endParaRPr lang="en-US" sz="2000" dirty="0">
              <a:cs typeface="Baloo 2"/>
              <a:sym typeface="Baloo 2"/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  <a:cs typeface="Baloo 2"/>
                <a:sym typeface="Baloo 2"/>
              </a:rPr>
              <a:t>	MRO</a:t>
            </a:r>
            <a:r>
              <a:rPr lang="ru-RU" sz="2000" dirty="0">
                <a:solidFill>
                  <a:srgbClr val="000000"/>
                </a:solidFill>
                <a:cs typeface="Baloo 2"/>
                <a:sym typeface="Baloo 2"/>
              </a:rPr>
              <a:t> определяет, как в случае множественного наследования будет о</a:t>
            </a:r>
            <a:r>
              <a:rPr lang="ru-RU" sz="2000" dirty="0">
                <a:cs typeface="Baloo 2"/>
                <a:sym typeface="Baloo 2"/>
              </a:rPr>
              <a:t>существляться поиск вызванного метода в иерархии классов. </a:t>
            </a:r>
            <a:endParaRPr lang="ru-RU" sz="2000" b="1" dirty="0">
              <a:solidFill>
                <a:srgbClr val="000000"/>
              </a:solidFill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endParaRPr lang="ru-RU" sz="2000" dirty="0">
              <a:cs typeface="Baloo 2"/>
              <a:sym typeface="Baloo 2"/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5951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4265434" y="1017724"/>
            <a:ext cx="363293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Если один класс унаследован от другого, он перенимает все атрибуты и методы родителя. При вызове метода</a:t>
            </a:r>
            <a:r>
              <a:rPr lang="en-US" sz="2000" dirty="0"/>
              <a:t> Python </a:t>
            </a:r>
            <a:r>
              <a:rPr lang="ru-RU" sz="2000" dirty="0"/>
              <a:t>смотрит, есть ли в классе этого объекта такой метод. Если его нет, то придётся проверить классы-родители данного класса. Вдруг, у них есть?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MRO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303F05-93C5-0CE5-4F63-4407564E5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62" y="1015815"/>
            <a:ext cx="3880272" cy="302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631596" y="1017724"/>
            <a:ext cx="7266776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Объектно-ориентированное программирование – парадигма программирования, которая позволяет структурировать программы таким образом, что свойства и поведение объединяются в отдельные объекты.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Например, объект может представлять человека со свойствами имя, возраст и адрес, и с различными видами поведения: бег, ходьба, разговор. Или же объект может представлять электронное письмо с такими свойствами, как список получателей, тема и основное тело сообщение, а также с доступными вариантами поведения: добавление прикреплённых файлов и отправка.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ООП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269362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MRO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69396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dirty="0"/>
              <a:t>	</a:t>
            </a:r>
            <a:r>
              <a:rPr lang="ru-RU" sz="2000" dirty="0"/>
              <a:t>Сложнее ситуация становится, когда иерархия классов разрастается. Не будем забывать, что </a:t>
            </a:r>
            <a:r>
              <a:rPr lang="en-US" sz="2000" dirty="0"/>
              <a:t>Python </a:t>
            </a:r>
            <a:r>
              <a:rPr lang="ru-RU" sz="2000" dirty="0"/>
              <a:t>поддерживает множественное наследование, что может делать отношения между классами весьма запутанными. Методы с одинаковыми именами могут быть определены в любых классах из всей иерархии. И если ответ на вопрос «где искать?» довольно прост: сначала посмотреть в самом классе, затем в родителях; то ответ на вопрос «в каком порядке искать?» не такой тривиальный. </a:t>
            </a:r>
          </a:p>
        </p:txBody>
      </p:sp>
    </p:spTree>
    <p:extLst>
      <p:ext uri="{BB962C8B-B14F-4D97-AF65-F5344CB8AC3E}">
        <p14:creationId xmlns:p14="http://schemas.microsoft.com/office/powerpoint/2010/main" val="2126817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3628237" y="1017724"/>
            <a:ext cx="4355115" cy="39124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Например, взглянем на такую иерархию классов. Сможем ли мы с ходу назвать порядок поиска методов в этой иерархии? Узнать правильный порядок можно с помощью специального метода, который можно вызвать от класса </a:t>
            </a:r>
            <a:r>
              <a:rPr lang="en-US" sz="2000" dirty="0"/>
              <a:t>Z </a:t>
            </a:r>
            <a:r>
              <a:rPr lang="ru-RU" sz="2000" dirty="0"/>
              <a:t>таким образом: </a:t>
            </a:r>
            <a:r>
              <a:rPr lang="en-US" sz="2000" b="1" dirty="0" err="1"/>
              <a:t>Z.mro</a:t>
            </a:r>
            <a:r>
              <a:rPr lang="en-US" sz="2000" b="1" dirty="0"/>
              <a:t>()</a:t>
            </a:r>
            <a:endParaRPr lang="ru-RU" sz="2000" b="1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MRO</a:t>
            </a:r>
            <a:endParaRPr lang="ru-BY" dirty="0"/>
          </a:p>
        </p:txBody>
      </p:sp>
      <p:pic>
        <p:nvPicPr>
          <p:cNvPr id="1026" name="Picture 2" descr="Простой пример иерархии классов.">
            <a:extLst>
              <a:ext uri="{FF2B5EF4-FFF2-40B4-BE49-F238E27FC236}">
                <a16:creationId xmlns:a16="http://schemas.microsoft.com/office/drawing/2014/main" id="{39302C86-5B28-744C-A27C-876AD4498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43" y="1017724"/>
            <a:ext cx="3244494" cy="30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926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MRO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4833445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b="1" dirty="0" err="1"/>
              <a:t>Z.mro</a:t>
            </a:r>
            <a:r>
              <a:rPr lang="en-US" sz="2000" b="1" dirty="0"/>
              <a:t>() </a:t>
            </a:r>
            <a:r>
              <a:rPr lang="ru-RU" sz="2000" dirty="0"/>
              <a:t>возвращает список классов в том порядке, в котором </a:t>
            </a:r>
            <a:r>
              <a:rPr lang="en-US" sz="2000" dirty="0"/>
              <a:t>Python </a:t>
            </a:r>
            <a:r>
              <a:rPr lang="ru-RU" sz="2000" dirty="0"/>
              <a:t>будет искать методы в иерархии до тех пор, пока не найдёт нужный или не выдаст ошибку. Конечный класс – всегда </a:t>
            </a:r>
            <a:r>
              <a:rPr lang="en-US" sz="2000" b="1" dirty="0"/>
              <a:t>object</a:t>
            </a:r>
            <a:r>
              <a:rPr lang="en-US" sz="2000" dirty="0"/>
              <a:t>. </a:t>
            </a:r>
            <a:r>
              <a:rPr lang="ru-RU" sz="2000" dirty="0"/>
              <a:t>От него неявно наследуются все объекты в </a:t>
            </a:r>
            <a:r>
              <a:rPr lang="en-US" sz="2000" dirty="0"/>
              <a:t>Python. </a:t>
            </a:r>
            <a:r>
              <a:rPr lang="ru-RU" sz="2000" dirty="0"/>
              <a:t>Поэтому любое множественное наследование порождает ромбовидные структуры, все цепочки в конечном счёте сводятся к </a:t>
            </a:r>
            <a:r>
              <a:rPr lang="en-US" sz="2000" b="1" dirty="0"/>
              <a:t>object</a:t>
            </a:r>
            <a:r>
              <a:rPr lang="en-US" sz="2000" dirty="0"/>
              <a:t>. 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2AEAA2-7586-ADEA-17B2-C44B95517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695" y="1100983"/>
            <a:ext cx="3129292" cy="29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10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3628237" y="1017724"/>
            <a:ext cx="4355115" cy="39124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Для простого ромбовидного наследования </a:t>
            </a:r>
            <a:r>
              <a:rPr lang="en-US" sz="2000" dirty="0"/>
              <a:t>MRO </a:t>
            </a:r>
            <a:r>
              <a:rPr lang="ru-RU" sz="2000" dirty="0"/>
              <a:t>будет следующим: </a:t>
            </a:r>
            <a:r>
              <a:rPr lang="en-US" sz="2000" dirty="0"/>
              <a:t>C -&gt; A -&gt; B -&gt; object</a:t>
            </a:r>
            <a:r>
              <a:rPr lang="ru-RU" sz="2000" dirty="0"/>
              <a:t>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b="1" dirty="0"/>
              <a:t>В более сложных иерархиях потребуется специальный алгоритм.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MRO</a:t>
            </a:r>
            <a:endParaRPr lang="ru-BY" dirty="0"/>
          </a:p>
        </p:txBody>
      </p:sp>
      <p:pic>
        <p:nvPicPr>
          <p:cNvPr id="2050" name="Picture 2" descr="Ромбовидное наследование">
            <a:extLst>
              <a:ext uri="{FF2B5EF4-FFF2-40B4-BE49-F238E27FC236}">
                <a16:creationId xmlns:a16="http://schemas.microsoft.com/office/drawing/2014/main" id="{93537A83-036F-F781-9677-1CB6CDBB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5" y="1017724"/>
            <a:ext cx="2798648" cy="346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713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Алгоритм С3 линеаризации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69396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dirty="0"/>
              <a:t>	</a:t>
            </a:r>
            <a:r>
              <a:rPr lang="ru-RU" sz="2000" dirty="0"/>
              <a:t>Какие критерии должны быть для алгоритма разрешения методов? 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каждый класс должен входить в список ровно один раз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если какой-то класс </a:t>
            </a:r>
            <a:r>
              <a:rPr lang="en-US" sz="2000" dirty="0"/>
              <a:t>D </a:t>
            </a:r>
            <a:r>
              <a:rPr lang="ru-RU" sz="2000" dirty="0"/>
              <a:t>наследуется от нескольких классов (например, от </a:t>
            </a:r>
            <a:r>
              <a:rPr lang="en-US" sz="2000" dirty="0"/>
              <a:t>A, B </a:t>
            </a:r>
            <a:r>
              <a:rPr lang="ru-RU" sz="2000" dirty="0"/>
              <a:t>и </a:t>
            </a:r>
            <a:r>
              <a:rPr lang="en-US" sz="2000" dirty="0"/>
              <a:t>C</a:t>
            </a:r>
            <a:r>
              <a:rPr lang="ru-RU" sz="2000" dirty="0"/>
              <a:t>), то они должны в том же порядке появиться в </a:t>
            </a:r>
            <a:r>
              <a:rPr lang="en-US" sz="2000" dirty="0"/>
              <a:t>MRO</a:t>
            </a:r>
            <a:endParaRPr lang="ru-RU" sz="2000" dirty="0"/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родители данного класса должны появляться по порядку старшинства. Сначала идут непосредственные родители, затем дедушки и бабушки, но не наоборот</a:t>
            </a:r>
          </a:p>
        </p:txBody>
      </p:sp>
    </p:spTree>
    <p:extLst>
      <p:ext uri="{BB962C8B-B14F-4D97-AF65-F5344CB8AC3E}">
        <p14:creationId xmlns:p14="http://schemas.microsoft.com/office/powerpoint/2010/main" val="3065953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1" y="1017724"/>
            <a:ext cx="7074368" cy="35168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Алгоритм, удовлетворяющий данным условиям, был предложен в 1996 году и называется </a:t>
            </a:r>
            <a:r>
              <a:rPr lang="en-US" sz="2000" dirty="0"/>
              <a:t>C3 superclass linearization. </a:t>
            </a:r>
            <a:r>
              <a:rPr lang="ru-RU" sz="2000" dirty="0"/>
              <a:t>Линеаризация в данном случае – это процесс превращения графа наследования в плоский список. А С3 он называется из-за наличия трёх основных свойств.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Важнейшее свойство здесь – монотонность – это свойство, которое требует соблюдения в линеаризации класса того же порядка следования классов-прародителей, что и в линеаризации класса-родителя.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 </a:t>
            </a:r>
            <a:r>
              <a:rPr lang="en-US" sz="2000" dirty="0"/>
              <a:t>Python C3 </a:t>
            </a:r>
            <a:r>
              <a:rPr lang="ru-RU" sz="2000" dirty="0"/>
              <a:t>алгоритм появился с 2.3 версии. 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Алгоритм С3 линеаризации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325723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Алгоритм С3 линеаризации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1" y="1058565"/>
            <a:ext cx="4298276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Графически </a:t>
            </a:r>
            <a:r>
              <a:rPr lang="en-US" sz="2000" dirty="0"/>
              <a:t>MRO </a:t>
            </a:r>
            <a:r>
              <a:rPr lang="ru-RU" sz="2000" dirty="0"/>
              <a:t>для нашего примера будет выглядеть так. Попробуем обосновать такой порядок.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Сначала положим в </a:t>
            </a:r>
            <a:r>
              <a:rPr lang="en-US" sz="2000" dirty="0"/>
              <a:t>MRO </a:t>
            </a:r>
            <a:r>
              <a:rPr lang="ru-RU" sz="2000" dirty="0"/>
              <a:t>конечный класс </a:t>
            </a:r>
            <a:r>
              <a:rPr lang="en-US" sz="2000" b="1" dirty="0"/>
              <a:t>Z</a:t>
            </a:r>
            <a:r>
              <a:rPr lang="en-US" sz="2000" dirty="0"/>
              <a:t>. </a:t>
            </a:r>
            <a:r>
              <a:rPr lang="ru-RU" sz="2000" dirty="0"/>
              <a:t>Затем </a:t>
            </a:r>
            <a:r>
              <a:rPr lang="en-US" sz="2000" b="1" dirty="0"/>
              <a:t>K1</a:t>
            </a:r>
            <a:r>
              <a:rPr lang="en-US" sz="2000" dirty="0"/>
              <a:t>, </a:t>
            </a:r>
            <a:r>
              <a:rPr lang="ru-RU" sz="2000" dirty="0"/>
              <a:t>так как он является первым в списке наследования у класса </a:t>
            </a:r>
            <a:r>
              <a:rPr lang="en-US" sz="2000" b="1" dirty="0"/>
              <a:t>Z</a:t>
            </a:r>
            <a:r>
              <a:rPr lang="en-US" sz="2000" dirty="0"/>
              <a:t>. </a:t>
            </a:r>
            <a:endParaRPr lang="ru-RU" sz="2000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Класс </a:t>
            </a:r>
            <a:r>
              <a:rPr lang="ru-RU" sz="2000" b="1" dirty="0"/>
              <a:t>А</a:t>
            </a:r>
            <a:r>
              <a:rPr lang="ru-RU" sz="2000" dirty="0"/>
              <a:t> никому больше не является родителем, кроме</a:t>
            </a:r>
            <a:r>
              <a:rPr lang="ru-RU" sz="2000" b="1" dirty="0"/>
              <a:t> К1</a:t>
            </a:r>
            <a:r>
              <a:rPr lang="ru-RU" sz="2000" dirty="0"/>
              <a:t>, следовательно, алгоритм добавляет его в список после </a:t>
            </a:r>
            <a:r>
              <a:rPr lang="ru-RU" sz="2000" b="1" dirty="0"/>
              <a:t>К1</a:t>
            </a:r>
            <a:r>
              <a:rPr lang="ru-RU" sz="2000" dirty="0"/>
              <a:t>. </a:t>
            </a:r>
          </a:p>
        </p:txBody>
      </p:sp>
      <p:pic>
        <p:nvPicPr>
          <p:cNvPr id="3074" name="Picture 2" descr="Нумерация MRO в примере">
            <a:extLst>
              <a:ext uri="{FF2B5EF4-FFF2-40B4-BE49-F238E27FC236}">
                <a16:creationId xmlns:a16="http://schemas.microsoft.com/office/drawing/2014/main" id="{E986C8CD-FB3C-9347-7742-F2CF50F1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526" y="1105297"/>
            <a:ext cx="3673888" cy="33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392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Алгоритм С3 линеаризации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1" y="1058565"/>
            <a:ext cx="4298276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После </a:t>
            </a:r>
            <a:r>
              <a:rPr lang="ru-RU" sz="2000" b="1" dirty="0"/>
              <a:t>А</a:t>
            </a:r>
            <a:r>
              <a:rPr lang="ru-RU" sz="2000" dirty="0"/>
              <a:t> сразу не может идти класс </a:t>
            </a:r>
            <a:r>
              <a:rPr lang="en-US" sz="2000" b="1" dirty="0"/>
              <a:t>B</a:t>
            </a:r>
            <a:r>
              <a:rPr lang="en-US" sz="2000" dirty="0"/>
              <a:t>, </a:t>
            </a:r>
            <a:r>
              <a:rPr lang="ru-RU" sz="2000" dirty="0"/>
              <a:t>так как </a:t>
            </a:r>
            <a:r>
              <a:rPr lang="en-US" sz="2000" b="1" dirty="0"/>
              <a:t>B</a:t>
            </a:r>
            <a:r>
              <a:rPr lang="en-US" sz="2000" dirty="0"/>
              <a:t> </a:t>
            </a:r>
            <a:r>
              <a:rPr lang="ru-RU" sz="2000" dirty="0"/>
              <a:t>является родителем и для </a:t>
            </a:r>
            <a:r>
              <a:rPr lang="ru-RU" sz="2000" b="1" dirty="0"/>
              <a:t>К1</a:t>
            </a:r>
            <a:r>
              <a:rPr lang="ru-RU" sz="2000" dirty="0"/>
              <a:t>, и для </a:t>
            </a:r>
            <a:r>
              <a:rPr lang="ru-RU" sz="2000" b="1" dirty="0"/>
              <a:t>К2</a:t>
            </a:r>
            <a:r>
              <a:rPr lang="ru-RU" sz="2000" dirty="0"/>
              <a:t>. Тогда сначала ставим </a:t>
            </a:r>
            <a:r>
              <a:rPr lang="ru-RU" sz="2000" b="1" dirty="0"/>
              <a:t>К2</a:t>
            </a:r>
            <a:r>
              <a:rPr lang="ru-RU" sz="2000" dirty="0"/>
              <a:t>, только потом – </a:t>
            </a:r>
            <a:r>
              <a:rPr lang="en-US" sz="2000" b="1" dirty="0"/>
              <a:t>B</a:t>
            </a:r>
            <a:r>
              <a:rPr lang="en-US" sz="2000" dirty="0"/>
              <a:t>. </a:t>
            </a:r>
            <a:endParaRPr lang="ru-RU" sz="2000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Далее по той же причине придётся поставить </a:t>
            </a:r>
            <a:r>
              <a:rPr lang="ru-RU" sz="2000" b="1" dirty="0"/>
              <a:t>К3</a:t>
            </a:r>
            <a:r>
              <a:rPr lang="ru-RU" sz="2000" dirty="0"/>
              <a:t>, чтобы он не оказался позже своего родителя </a:t>
            </a:r>
            <a:r>
              <a:rPr lang="en-US" sz="2000" b="1" dirty="0"/>
              <a:t>C</a:t>
            </a:r>
            <a:r>
              <a:rPr lang="en-US" sz="2000" dirty="0"/>
              <a:t>. </a:t>
            </a:r>
            <a:endParaRPr lang="ru-RU" sz="2000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Дополняем список </a:t>
            </a:r>
            <a:r>
              <a:rPr lang="en-US" sz="2000" b="1" dirty="0"/>
              <a:t>D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b="1" dirty="0"/>
              <a:t>E</a:t>
            </a:r>
            <a:r>
              <a:rPr lang="en-US" sz="2000" dirty="0"/>
              <a:t> </a:t>
            </a:r>
            <a:r>
              <a:rPr lang="ru-RU" sz="2000" dirty="0"/>
              <a:t>в их порядке появления. </a:t>
            </a:r>
          </a:p>
        </p:txBody>
      </p:sp>
      <p:pic>
        <p:nvPicPr>
          <p:cNvPr id="3074" name="Picture 2" descr="Нумерация MRO в примере">
            <a:extLst>
              <a:ext uri="{FF2B5EF4-FFF2-40B4-BE49-F238E27FC236}">
                <a16:creationId xmlns:a16="http://schemas.microsoft.com/office/drawing/2014/main" id="{E986C8CD-FB3C-9347-7742-F2CF50F1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526" y="1105297"/>
            <a:ext cx="3673888" cy="33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97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Алгоритм С3 линеаризации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1" y="1058565"/>
            <a:ext cx="4298276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И остаётся только завершить список классами </a:t>
            </a:r>
            <a:r>
              <a:rPr lang="en-US" sz="2000" b="1" dirty="0"/>
              <a:t>O</a:t>
            </a:r>
            <a:r>
              <a:rPr lang="en-US" sz="2000" dirty="0"/>
              <a:t>, </a:t>
            </a:r>
            <a:r>
              <a:rPr lang="ru-RU" sz="2000" dirty="0"/>
              <a:t>который является родителем для классов </a:t>
            </a:r>
            <a:r>
              <a:rPr lang="en-US" sz="2000" dirty="0"/>
              <a:t>A, B, C, D </a:t>
            </a:r>
            <a:r>
              <a:rPr lang="ru-RU" sz="2000" dirty="0"/>
              <a:t>и </a:t>
            </a:r>
            <a:r>
              <a:rPr lang="en-US" sz="2000" dirty="0"/>
              <a:t>E</a:t>
            </a:r>
            <a:r>
              <a:rPr lang="ru-RU" sz="2000" dirty="0"/>
              <a:t>, и классом </a:t>
            </a:r>
            <a:r>
              <a:rPr lang="en-US" sz="2000" b="1" dirty="0"/>
              <a:t>object</a:t>
            </a:r>
            <a:r>
              <a:rPr lang="en-US" sz="2000" dirty="0"/>
              <a:t>,</a:t>
            </a:r>
            <a:r>
              <a:rPr lang="ru-RU" sz="2000" dirty="0"/>
              <a:t> родителем для </a:t>
            </a:r>
            <a:r>
              <a:rPr lang="ru-RU" sz="2000" b="1" dirty="0"/>
              <a:t>О</a:t>
            </a:r>
            <a:r>
              <a:rPr lang="ru-RU" sz="2000" dirty="0"/>
              <a:t>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Теперь мы видим, что ни один родитель не стоит перед своим потомком, а также порядок следования классов в </a:t>
            </a:r>
            <a:r>
              <a:rPr lang="en-US" sz="2000" dirty="0"/>
              <a:t>MRO </a:t>
            </a:r>
            <a:r>
              <a:rPr lang="ru-RU" sz="2000" dirty="0"/>
              <a:t>совпадает с порядком наследования. </a:t>
            </a:r>
          </a:p>
        </p:txBody>
      </p:sp>
      <p:pic>
        <p:nvPicPr>
          <p:cNvPr id="3074" name="Picture 2" descr="Нумерация MRO в примере">
            <a:extLst>
              <a:ext uri="{FF2B5EF4-FFF2-40B4-BE49-F238E27FC236}">
                <a16:creationId xmlns:a16="http://schemas.microsoft.com/office/drawing/2014/main" id="{E986C8CD-FB3C-9347-7742-F2CF50F1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526" y="1105297"/>
            <a:ext cx="3673888" cy="33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76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FD312-5C12-F825-3DE9-54B15451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15022E-2078-E928-3C61-586C3D51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050E7CF-0B0F-5530-0DF5-35BC821D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1"/>
            <a:ext cx="7717500" cy="3626274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1.</a:t>
            </a:r>
            <a:r>
              <a:rPr lang="en-US" sz="2000" dirty="0"/>
              <a:t> </a:t>
            </a:r>
            <a:r>
              <a:rPr lang="ru-RU" sz="2000" dirty="0"/>
              <a:t>Создайте класс </a:t>
            </a:r>
            <a:r>
              <a:rPr lang="en-US" sz="2000" dirty="0"/>
              <a:t>Soda </a:t>
            </a:r>
            <a:r>
              <a:rPr lang="ru-RU" sz="2000" dirty="0"/>
              <a:t>(газировка). Для инициализации есть параметр, который определяет вкус газировки. При инициализации этот параметр можно задавать, а можно и не задавать. Реализовать метод строковой репрезентации, который возвращает строку вроде «У вас газировка с </a:t>
            </a:r>
            <a:r>
              <a:rPr lang="en-US" sz="2000" dirty="0"/>
              <a:t>&lt;</a:t>
            </a:r>
            <a:r>
              <a:rPr lang="ru-RU" sz="2000" i="1" dirty="0"/>
              <a:t>клубничным</a:t>
            </a:r>
            <a:r>
              <a:rPr lang="en-US" sz="2000" i="1" dirty="0"/>
              <a:t>&gt;</a:t>
            </a:r>
            <a:r>
              <a:rPr lang="ru-RU" sz="2000" dirty="0"/>
              <a:t> вкусом», если вкус задан. Если вкус не задан, метод должен возвращать строку «У вас обычная газировка». </a:t>
            </a:r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400697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ООП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Таким образом, ООП – это подход к моделированию конкретных объектов реального мира и отношений между этими объектами. ООП моделирует объекты реального мира как программные объекты, которые имеют некоторые связанные с ними данные и могут выполнять определённые функции.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Другой распространённой парадигмой программирования является процедурная, это такое программирование, которое структурирует программу как рецепт, предоставляя набор шагов в виде функций и блоков кода, которые последовательно выполняются для решения задачи. </a:t>
            </a:r>
          </a:p>
        </p:txBody>
      </p:sp>
    </p:spTree>
    <p:extLst>
      <p:ext uri="{BB962C8B-B14F-4D97-AF65-F5344CB8AC3E}">
        <p14:creationId xmlns:p14="http://schemas.microsoft.com/office/powerpoint/2010/main" val="183827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FD312-5C12-F825-3DE9-54B15451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15022E-2078-E928-3C61-586C3D51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050E7CF-0B0F-5530-0DF5-35BC821D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1"/>
            <a:ext cx="7717500" cy="3626274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2.</a:t>
            </a:r>
            <a:r>
              <a:rPr lang="en-US" sz="2000" dirty="0"/>
              <a:t> </a:t>
            </a:r>
            <a:r>
              <a:rPr lang="ru-RU" sz="2000" dirty="0"/>
              <a:t>Напишите программу с классом </a:t>
            </a:r>
            <a:r>
              <a:rPr lang="en-US" sz="2000" dirty="0"/>
              <a:t>Math. </a:t>
            </a:r>
            <a:r>
              <a:rPr lang="ru-RU" sz="2000" dirty="0"/>
              <a:t>При инициализации атрибутов нет</a:t>
            </a:r>
            <a:r>
              <a:rPr lang="en-US" sz="2000" dirty="0"/>
              <a:t>. </a:t>
            </a:r>
            <a:r>
              <a:rPr lang="ru-RU" sz="2000" dirty="0"/>
              <a:t>Реализовать методы </a:t>
            </a:r>
            <a:r>
              <a:rPr lang="en-US" sz="2000" dirty="0"/>
              <a:t>addition, subtraction, multiplication </a:t>
            </a:r>
            <a:r>
              <a:rPr lang="ru-RU" sz="2000" dirty="0"/>
              <a:t>и </a:t>
            </a:r>
            <a:r>
              <a:rPr lang="en-US" sz="2000" dirty="0"/>
              <a:t>division. </a:t>
            </a:r>
            <a:r>
              <a:rPr lang="ru-RU" sz="2000" dirty="0"/>
              <a:t>При передаче в методы двух числовых параметров нужно производить с параметрами соответствующие действия и печатать ответ. 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 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3. </a:t>
            </a:r>
            <a:r>
              <a:rPr lang="ru-RU" sz="2000" dirty="0"/>
              <a:t>Программа с классом </a:t>
            </a:r>
            <a:r>
              <a:rPr lang="en-US" sz="2000" dirty="0"/>
              <a:t>Car. </a:t>
            </a:r>
            <a:r>
              <a:rPr lang="ru-RU" sz="2000" dirty="0"/>
              <a:t>При инициализации объекта ему должны задаваться атрибуты </a:t>
            </a:r>
            <a:r>
              <a:rPr lang="en-US" sz="2000" dirty="0"/>
              <a:t>color, type </a:t>
            </a:r>
            <a:r>
              <a:rPr lang="ru-RU" sz="2000" dirty="0"/>
              <a:t>и </a:t>
            </a:r>
            <a:r>
              <a:rPr lang="en-US" sz="2000" dirty="0"/>
              <a:t>year. </a:t>
            </a:r>
            <a:r>
              <a:rPr lang="ru-RU" sz="2000" dirty="0"/>
              <a:t>Реализовать пять методов. Запуск автомобиля – выводит строку «Автомобиль заведён». Отключение автомобиля – выводит строку «Автомобиль заглушен». Методы для присвоения автомобилю года выпуска, типа и цвета. </a:t>
            </a:r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1936329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FD312-5C12-F825-3DE9-54B15451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15022E-2078-E928-3C61-586C3D51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050E7CF-0B0F-5530-0DF5-35BC821D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1"/>
            <a:ext cx="7717500" cy="3626274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4.</a:t>
            </a:r>
            <a:r>
              <a:rPr lang="en-US" sz="2000" dirty="0"/>
              <a:t> </a:t>
            </a:r>
            <a:r>
              <a:rPr lang="ru-RU" sz="2000" dirty="0"/>
              <a:t>Программа с классом </a:t>
            </a:r>
            <a:r>
              <a:rPr lang="en-US" sz="2000" dirty="0"/>
              <a:t>Sphere </a:t>
            </a:r>
            <a:r>
              <a:rPr lang="ru-RU" sz="2000" dirty="0"/>
              <a:t>для представления сферы в трёхмерном пространстве. Реализовать методы: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конструктор, принимающий 4 числа: радиус и координаты центра сферы </a:t>
            </a:r>
            <a:r>
              <a:rPr lang="en-US" sz="2000" dirty="0"/>
              <a:t>x, y, z</a:t>
            </a:r>
            <a:r>
              <a:rPr lang="ru-RU" sz="2000" dirty="0"/>
              <a:t>. Если конструктор вызывается без аргументов, создать объект сферы с единичным радиусом и центром в начале координат. Если конструктор вызывается только с радиусом, создать объект с соответствующим радиусом и центром в начале координат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метод </a:t>
            </a:r>
            <a:r>
              <a:rPr lang="en-US" sz="2000" dirty="0" err="1"/>
              <a:t>get_volume</a:t>
            </a:r>
            <a:r>
              <a:rPr lang="en-US" sz="2000" dirty="0"/>
              <a:t>(), </a:t>
            </a:r>
            <a:r>
              <a:rPr lang="ru-RU" sz="2000" dirty="0"/>
              <a:t>возвращающий число – объем шара, ограниченного текущей сферой</a:t>
            </a:r>
          </a:p>
          <a:p>
            <a:pPr marL="92075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None/>
              <a:tabLst/>
              <a:defRPr/>
            </a:pPr>
            <a:r>
              <a:rPr lang="ru-RU" sz="2000" i="1" dirty="0"/>
              <a:t>Продолжение </a:t>
            </a:r>
            <a:r>
              <a:rPr lang="en-US" sz="2000" i="1" dirty="0"/>
              <a:t>-&gt;</a:t>
            </a:r>
            <a:endParaRPr lang="ru-RU" sz="2000" i="1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1625224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FD312-5C12-F825-3DE9-54B15451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15022E-2078-E928-3C61-586C3D51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050E7CF-0B0F-5530-0DF5-35BC821D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1"/>
            <a:ext cx="7717500" cy="3626274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4. (Продолжение)</a:t>
            </a:r>
            <a:r>
              <a:rPr lang="en-US" sz="2000" dirty="0"/>
              <a:t> </a:t>
            </a:r>
            <a:endParaRPr lang="ru-RU" sz="2000" dirty="0"/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метод </a:t>
            </a:r>
            <a:r>
              <a:rPr lang="en-US" sz="2000" dirty="0" err="1"/>
              <a:t>get_square</a:t>
            </a:r>
            <a:r>
              <a:rPr lang="en-US" sz="2000" dirty="0"/>
              <a:t>(), </a:t>
            </a:r>
            <a:r>
              <a:rPr lang="ru-RU" sz="2000" dirty="0"/>
              <a:t>возвращающий число – площадь внешней поверхности сферы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метод </a:t>
            </a:r>
            <a:r>
              <a:rPr lang="en-US" sz="2000" dirty="0" err="1"/>
              <a:t>get_radius</a:t>
            </a:r>
            <a:r>
              <a:rPr lang="en-US" sz="2000" dirty="0"/>
              <a:t>(), </a:t>
            </a:r>
            <a:r>
              <a:rPr lang="ru-RU" sz="2000" dirty="0"/>
              <a:t>возвращающий число – радиус текущей сферы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метод </a:t>
            </a:r>
            <a:r>
              <a:rPr lang="en-US" sz="2000" dirty="0" err="1"/>
              <a:t>get_center</a:t>
            </a:r>
            <a:r>
              <a:rPr lang="en-US" sz="2000" dirty="0"/>
              <a:t>(), </a:t>
            </a:r>
            <a:r>
              <a:rPr lang="ru-RU" sz="2000" dirty="0"/>
              <a:t>возвращающий кортеж с координатами центра сферы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метод </a:t>
            </a:r>
            <a:r>
              <a:rPr lang="en-US" sz="2000" dirty="0" err="1"/>
              <a:t>set_radius</a:t>
            </a:r>
            <a:r>
              <a:rPr lang="en-US" sz="2000" dirty="0"/>
              <a:t>(radius), </a:t>
            </a:r>
            <a:r>
              <a:rPr lang="ru-RU" sz="2000" dirty="0"/>
              <a:t>который принимает новое значение радиуса, меняет радиус текущей сферы и ничего не возвращает</a:t>
            </a:r>
          </a:p>
          <a:p>
            <a:pPr marL="92075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None/>
              <a:tabLst/>
              <a:defRPr/>
            </a:pPr>
            <a:r>
              <a:rPr lang="ru-RU" sz="2000" i="1" dirty="0"/>
              <a:t>Продолжение </a:t>
            </a:r>
            <a:r>
              <a:rPr lang="en-US" sz="2000" i="1" dirty="0"/>
              <a:t>-&gt;</a:t>
            </a:r>
            <a:endParaRPr lang="ru-RU" sz="2000" i="1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3619071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FD312-5C12-F825-3DE9-54B15451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15022E-2078-E928-3C61-586C3D51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050E7CF-0B0F-5530-0DF5-35BC821D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1"/>
            <a:ext cx="7717500" cy="3626274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4. (Продолжение)</a:t>
            </a:r>
            <a:r>
              <a:rPr lang="en-US" sz="2000" dirty="0"/>
              <a:t> </a:t>
            </a:r>
            <a:endParaRPr lang="ru-RU" sz="2000" dirty="0"/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метод </a:t>
            </a:r>
            <a:r>
              <a:rPr lang="en-US" sz="2000" dirty="0" err="1"/>
              <a:t>set_center</a:t>
            </a:r>
            <a:r>
              <a:rPr lang="en-US" sz="2000" dirty="0"/>
              <a:t>(x, y, z), </a:t>
            </a:r>
            <a:r>
              <a:rPr lang="ru-RU" sz="2000" dirty="0"/>
              <a:t>который принимает новые значения для координат центра радиуса, меняет координаты текущей сферы и ничего не возвращает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метод </a:t>
            </a:r>
            <a:r>
              <a:rPr lang="en-US" sz="2000" dirty="0" err="1"/>
              <a:t>is_point_inside</a:t>
            </a:r>
            <a:r>
              <a:rPr lang="en-US" sz="2000" dirty="0"/>
              <a:t>(x, y, z), </a:t>
            </a:r>
            <a:r>
              <a:rPr lang="ru-RU" sz="2000" dirty="0"/>
              <a:t>который принимает координаты некой точки в трёхмерном пространстве и возвращает </a:t>
            </a:r>
            <a:r>
              <a:rPr lang="en-US" sz="2000" dirty="0"/>
              <a:t>True </a:t>
            </a:r>
            <a:r>
              <a:rPr lang="ru-RU" sz="2000" dirty="0"/>
              <a:t>или </a:t>
            </a:r>
            <a:r>
              <a:rPr lang="en-US" sz="2000" dirty="0"/>
              <a:t>False </a:t>
            </a:r>
            <a:r>
              <a:rPr lang="ru-RU" sz="2000" dirty="0"/>
              <a:t>в зависимости от того, находится ли точка внутри сферы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937805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FD312-5C12-F825-3DE9-54B15451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15022E-2078-E928-3C61-586C3D51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050E7CF-0B0F-5530-0DF5-35BC821D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1"/>
            <a:ext cx="7717500" cy="3626274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5.</a:t>
            </a:r>
            <a:r>
              <a:rPr lang="en-US" sz="2000" dirty="0"/>
              <a:t> </a:t>
            </a:r>
            <a:r>
              <a:rPr lang="ru-RU" sz="2000" dirty="0"/>
              <a:t>Разработать класс </a:t>
            </a:r>
            <a:r>
              <a:rPr lang="en-US" sz="2000" dirty="0" err="1"/>
              <a:t>SuperStr</a:t>
            </a:r>
            <a:r>
              <a:rPr lang="en-US" sz="2000" dirty="0"/>
              <a:t>, </a:t>
            </a:r>
            <a:r>
              <a:rPr lang="ru-RU" sz="2000" dirty="0"/>
              <a:t>который наследует функциональность стандартного типа </a:t>
            </a:r>
            <a:r>
              <a:rPr lang="en-US" sz="2000" dirty="0"/>
              <a:t>str </a:t>
            </a:r>
            <a:r>
              <a:rPr lang="ru-RU" sz="2000" dirty="0"/>
              <a:t>и содержит два новых метода: 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метод </a:t>
            </a:r>
            <a:r>
              <a:rPr lang="en-US" sz="2000" dirty="0" err="1"/>
              <a:t>is_repeatance</a:t>
            </a:r>
            <a:r>
              <a:rPr lang="en-US" sz="2000" dirty="0"/>
              <a:t>(s), </a:t>
            </a:r>
            <a:r>
              <a:rPr lang="ru-RU" sz="2000" dirty="0"/>
              <a:t>который принимает некоторую строку и возвращает </a:t>
            </a:r>
            <a:r>
              <a:rPr lang="en-US" sz="2000" dirty="0"/>
              <a:t>True </a:t>
            </a:r>
            <a:r>
              <a:rPr lang="ru-RU" sz="2000" dirty="0"/>
              <a:t>или </a:t>
            </a:r>
            <a:r>
              <a:rPr lang="en-US" sz="2000" dirty="0"/>
              <a:t>False </a:t>
            </a:r>
            <a:r>
              <a:rPr lang="ru-RU" sz="2000" dirty="0"/>
              <a:t>в зависимости от того, может ли текущая строка быть получена целым количеством повторов строки </a:t>
            </a:r>
            <a:r>
              <a:rPr lang="en-US" sz="2000" dirty="0"/>
              <a:t>s. </a:t>
            </a:r>
            <a:r>
              <a:rPr lang="ru-RU" sz="2000" dirty="0"/>
              <a:t>Считать, что пустая строка не содержит повторов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/>
              <a:t>метод </a:t>
            </a:r>
            <a:r>
              <a:rPr lang="en-US" sz="2000" dirty="0" err="1"/>
              <a:t>is_palindrom</a:t>
            </a:r>
            <a:r>
              <a:rPr lang="en-US" sz="2000" dirty="0"/>
              <a:t>(), </a:t>
            </a:r>
            <a:r>
              <a:rPr lang="ru-RU" sz="2000" dirty="0"/>
              <a:t>который возвращает </a:t>
            </a:r>
            <a:r>
              <a:rPr lang="en-US" sz="2000" dirty="0"/>
              <a:t>True </a:t>
            </a:r>
            <a:r>
              <a:rPr lang="ru-RU" sz="2000" dirty="0"/>
              <a:t>или </a:t>
            </a:r>
            <a:r>
              <a:rPr lang="en-US" sz="2000" dirty="0"/>
              <a:t>False </a:t>
            </a:r>
            <a:r>
              <a:rPr lang="ru-RU" sz="2000" dirty="0"/>
              <a:t>в зависимости от того, является ли строка палиндромом вне зависимости от регистра. Пустую строку считать палиндромом. </a:t>
            </a:r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67140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B2E32B-18DF-12F2-7E1F-2F62A647A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Контрольные вопросы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4D95F3-677E-DA4D-7244-AF8701F13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id="{16E34D11-5126-5AD1-CB43-C90FCD22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0"/>
            <a:ext cx="7717500" cy="3626275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1. </a:t>
            </a:r>
            <a:r>
              <a:rPr lang="ru-RU" sz="2000" dirty="0"/>
              <a:t>Что такое класс?</a:t>
            </a:r>
            <a:endParaRPr lang="en-US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en-US" sz="2000" dirty="0"/>
              <a:t>	</a:t>
            </a:r>
            <a:r>
              <a:rPr lang="en-US" sz="2000" b="1" dirty="0"/>
              <a:t>2.</a:t>
            </a:r>
            <a:r>
              <a:rPr lang="ru-RU" sz="2000" b="1" dirty="0"/>
              <a:t> </a:t>
            </a:r>
            <a:r>
              <a:rPr lang="ru-RU" sz="2000" dirty="0"/>
              <a:t>Что такое объект</a:t>
            </a:r>
            <a:r>
              <a:rPr lang="en-US" sz="2000" dirty="0"/>
              <a:t> 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3.</a:t>
            </a:r>
            <a:r>
              <a:rPr lang="en-US" sz="2000" b="1" dirty="0"/>
              <a:t> </a:t>
            </a:r>
            <a:r>
              <a:rPr lang="ru-RU" sz="2000" dirty="0"/>
              <a:t>Объясните основные принципы ООП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4. </a:t>
            </a:r>
            <a:r>
              <a:rPr lang="ru-RU" sz="2000" dirty="0"/>
              <a:t>Что такое перегрузка операторов?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5. </a:t>
            </a:r>
            <a:r>
              <a:rPr lang="ru-RU" sz="2000" dirty="0"/>
              <a:t>Что такое </a:t>
            </a:r>
            <a:r>
              <a:rPr lang="en-US" sz="2000" dirty="0"/>
              <a:t>MRO?</a:t>
            </a: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6.</a:t>
            </a:r>
            <a:r>
              <a:rPr lang="ru-RU" sz="2000" dirty="0"/>
              <a:t> Какие основные критерии алгоритма С3 линеаризации</a:t>
            </a:r>
            <a:r>
              <a:rPr lang="en-US" sz="2000" dirty="0"/>
              <a:t>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</a:t>
            </a:r>
            <a:endParaRPr lang="ru-RU" sz="2000" b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631596" y="1017724"/>
            <a:ext cx="7266776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Простые структуры данных – числа, строки и списки – предназначены для представления простых фрагментов информации. Но что, если для решения задачи нужно представить что-то более сложное?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Например, нужно отслеживать сотрудников некоторой организации. Для этого нужно хранить некоторую базовую информацию о каждом сотруднике: имя, возраст, должность, год начала работы. Организация большая, следовательно, таких сотрудников будет много.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ООП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817185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ООП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1" y="1058565"/>
            <a:ext cx="4477254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Один из простых способов хранить информацию о сотрудниках – представить её в виде словаря.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Однако что будет, если для какого-то из сотрудников мы просто забудем указать часть информации (например, возраст)?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Обращение по ключу </a:t>
            </a:r>
            <a:r>
              <a:rPr lang="en-US" sz="2000" dirty="0"/>
              <a:t>”age” </a:t>
            </a:r>
            <a:r>
              <a:rPr lang="ru-RU" sz="2000" dirty="0"/>
              <a:t>где-то в коде вызовет ошибку, а отследить, у всех ли сотрудников заполнены все данные – сложно.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DA7C64-CA45-E791-06B8-D56A87679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506" y="1064031"/>
            <a:ext cx="3240243" cy="33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7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631596" y="1017725"/>
            <a:ext cx="7266776" cy="12896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Отличный способ сделать код такого типа более управляемым – использовать классы для создания объектов и хранить информацию о сотрудниках в объектах.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ООП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37FEEC-723A-C0C9-3EDC-AFEC1207B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" y="2468025"/>
            <a:ext cx="3829750" cy="2297850"/>
          </a:xfrm>
          <a:prstGeom prst="rect">
            <a:avLst/>
          </a:prstGeom>
        </p:spPr>
      </p:pic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BF322F77-BE61-32FF-8091-19670E8C4060}"/>
              </a:ext>
            </a:extLst>
          </p:cNvPr>
          <p:cNvSpPr txBox="1">
            <a:spLocks/>
          </p:cNvSpPr>
          <p:nvPr/>
        </p:nvSpPr>
        <p:spPr>
          <a:xfrm>
            <a:off x="4753995" y="2113507"/>
            <a:ext cx="2936995" cy="27978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Класс определяется с помощью ключевого слова </a:t>
            </a:r>
            <a:r>
              <a:rPr lang="en-US" sz="2000" dirty="0"/>
              <a:t>class. </a:t>
            </a:r>
            <a:r>
              <a:rPr lang="ru-RU" sz="2000" dirty="0"/>
              <a:t>Внутри класса могут быть расположены его атрибуты, которые хранят различные характеристики, и методы – функции. 	</a:t>
            </a:r>
          </a:p>
        </p:txBody>
      </p:sp>
    </p:spTree>
    <p:extLst>
      <p:ext uri="{BB962C8B-B14F-4D97-AF65-F5344CB8AC3E}">
        <p14:creationId xmlns:p14="http://schemas.microsoft.com/office/powerpoint/2010/main" val="133277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ООП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23350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 примере на предыдущем слайде после определения класса создаются два объекта этого класса – </a:t>
            </a:r>
            <a:r>
              <a:rPr lang="en-US" sz="2000" dirty="0"/>
              <a:t>tom </a:t>
            </a:r>
            <a:r>
              <a:rPr lang="ru-RU" sz="2000" dirty="0"/>
              <a:t>и </a:t>
            </a:r>
            <a:r>
              <a:rPr lang="en-US" sz="2000" dirty="0"/>
              <a:t>bob. </a:t>
            </a:r>
            <a:r>
              <a:rPr lang="ru-RU" sz="2000" dirty="0"/>
              <a:t>Для создания объекта применяется специальная функция – конструктор, которая вызывается по имени класса и возвращает объект этого класса.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То есть в данном случае вызов </a:t>
            </a:r>
            <a:r>
              <a:rPr lang="en-US" sz="2000" dirty="0"/>
              <a:t>Person() </a:t>
            </a:r>
            <a:r>
              <a:rPr lang="ru-RU" sz="2000" dirty="0"/>
              <a:t>представляет собой вызов конструктора. Каждый класс имеет конструктор по умолчанию – без параметров и дополнительных действий.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90CB29-D9B7-E3BD-00D4-89605B5A3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80" y="3604737"/>
            <a:ext cx="7693969" cy="7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28747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80644</TotalTime>
  <Words>2891</Words>
  <Application>Microsoft Macintosh PowerPoint</Application>
  <PresentationFormat>Экран (16:9)</PresentationFormat>
  <Paragraphs>190</Paragraphs>
  <Slides>55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2" baseType="lpstr">
      <vt:lpstr>Nunito</vt:lpstr>
      <vt:lpstr>Arial</vt:lpstr>
      <vt:lpstr>JetBrains Mono ExtraBold</vt:lpstr>
      <vt:lpstr>El Messiri</vt:lpstr>
      <vt:lpstr>Baloo 2</vt:lpstr>
      <vt:lpstr>Roboto Condensed Light</vt:lpstr>
      <vt:lpstr>Programming Language Master's Degree by Slidesgo</vt:lpstr>
      <vt:lpstr>ООП (часть 1)</vt:lpstr>
      <vt:lpstr>План занятия</vt:lpstr>
      <vt:lpstr>ООП</vt:lpstr>
      <vt:lpstr>ООП</vt:lpstr>
      <vt:lpstr>ООП</vt:lpstr>
      <vt:lpstr>ООП</vt:lpstr>
      <vt:lpstr>ООП</vt:lpstr>
      <vt:lpstr>ООП</vt:lpstr>
      <vt:lpstr>ООП</vt:lpstr>
      <vt:lpstr>Атрибуты</vt:lpstr>
      <vt:lpstr>Методы</vt:lpstr>
      <vt:lpstr>Атрибуты и методы</vt:lpstr>
      <vt:lpstr>Атрибуты и методы</vt:lpstr>
      <vt:lpstr>Методы</vt:lpstr>
      <vt:lpstr>Конструктор</vt:lpstr>
      <vt:lpstr>Конструктор</vt:lpstr>
      <vt:lpstr>Презентация PowerPoint</vt:lpstr>
      <vt:lpstr>Создание объекта</vt:lpstr>
      <vt:lpstr>Удаление объекта</vt:lpstr>
      <vt:lpstr>Имитация функции</vt:lpstr>
      <vt:lpstr>Имитация числовых типов</vt:lpstr>
      <vt:lpstr>Принципы ООП</vt:lpstr>
      <vt:lpstr>Абстракция</vt:lpstr>
      <vt:lpstr>Инкапсуляция</vt:lpstr>
      <vt:lpstr>Инкапсуляция</vt:lpstr>
      <vt:lpstr>Инкапсуляция</vt:lpstr>
      <vt:lpstr>Наследование</vt:lpstr>
      <vt:lpstr>Наследование</vt:lpstr>
      <vt:lpstr>Super</vt:lpstr>
      <vt:lpstr>Полиморфизм</vt:lpstr>
      <vt:lpstr>Полиморфизм</vt:lpstr>
      <vt:lpstr>Перегрузка операторов</vt:lpstr>
      <vt:lpstr>Перегрузка операторов</vt:lpstr>
      <vt:lpstr>Перегрузка операторов</vt:lpstr>
      <vt:lpstr>Перегрузка операторов</vt:lpstr>
      <vt:lpstr>Перегрузка операторов</vt:lpstr>
      <vt:lpstr>Перегрузка операторов</vt:lpstr>
      <vt:lpstr>MRO</vt:lpstr>
      <vt:lpstr>MRO</vt:lpstr>
      <vt:lpstr>MRO</vt:lpstr>
      <vt:lpstr>MRO</vt:lpstr>
      <vt:lpstr>MRO</vt:lpstr>
      <vt:lpstr>MRO</vt:lpstr>
      <vt:lpstr>Алгоритм С3 линеаризации</vt:lpstr>
      <vt:lpstr>Алгоритм С3 линеаризации</vt:lpstr>
      <vt:lpstr>Алгоритм С3 линеаризации</vt:lpstr>
      <vt:lpstr>Алгоритм С3 линеаризации</vt:lpstr>
      <vt:lpstr>Алгоритм С3 линеаризации</vt:lpstr>
      <vt:lpstr>Задания</vt:lpstr>
      <vt:lpstr>Задания</vt:lpstr>
      <vt:lpstr>Задания</vt:lpstr>
      <vt:lpstr>Задания</vt:lpstr>
      <vt:lpstr>Задания</vt:lpstr>
      <vt:lpstr>Задания</vt:lpstr>
      <vt:lpstr>Контрольные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 Computer Science</dc:title>
  <dc:creator>Pavel Miskevich</dc:creator>
  <cp:lastModifiedBy>Евгений Ерохин</cp:lastModifiedBy>
  <cp:revision>110</cp:revision>
  <dcterms:modified xsi:type="dcterms:W3CDTF">2023-06-07T17:06:38Z</dcterms:modified>
</cp:coreProperties>
</file>